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12"/>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1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6"/>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17"/>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18"/>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Прямая соединительная линия 19"/>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Прямая соединительная линия 2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Прямая соединительная линия 23"/>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Прямая соединительная линия 2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Прямая соединительная линия 25"/>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27"/>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28"/>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Овал 29"/>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Овал 30"/>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Овал 31"/>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373D2E3B-8BB0-4D49-9132-73082A4E1225}" type="datetimeFigureOut">
              <a:rPr lang="ru-RU"/>
              <a:pPr>
                <a:defRPr/>
              </a:pPr>
              <a:t>22.03.2017</a:t>
            </a:fld>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0FC6F5E3-F7C9-4709-A828-3145B239BE55}"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0B11A47F-47BD-4E07-ABC0-F5DB30D67507}" type="datetimeFigureOut">
              <a:rPr lang="ru-RU"/>
              <a:pPr>
                <a:defRPr/>
              </a:pPr>
              <a:t>22.03.2017</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0616776-7DA7-439B-AD23-9F52F4F7C68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B787C220-9C89-4E0B-B512-AFD60F99BAE5}" type="datetimeFigureOut">
              <a:rPr lang="ru-RU"/>
              <a:pPr>
                <a:defRPr/>
              </a:pPr>
              <a:t>22.03.2017</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155AC905-6F49-450A-9730-C0D04F54B4F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B6B3478E-0EEE-4712-AEAB-91F3FB5CA3F5}" type="datetimeFigureOut">
              <a:rPr lang="ru-RU"/>
              <a:pPr>
                <a:defRPr/>
              </a:pPr>
              <a:t>22.03.2017</a:t>
            </a:fld>
            <a:endParaRPr lang="ru-RU"/>
          </a:p>
        </p:txBody>
      </p:sp>
      <p:sp>
        <p:nvSpPr>
          <p:cNvPr id="5" name="Номер слайда 8"/>
          <p:cNvSpPr>
            <a:spLocks noGrp="1"/>
          </p:cNvSpPr>
          <p:nvPr>
            <p:ph type="sldNum" sz="quarter" idx="11"/>
          </p:nvPr>
        </p:nvSpPr>
        <p:spPr/>
        <p:txBody>
          <a:bodyPr rtlCol="0"/>
          <a:lstStyle>
            <a:lvl1pPr>
              <a:defRPr/>
            </a:lvl1pPr>
          </a:lstStyle>
          <a:p>
            <a:pPr>
              <a:defRPr/>
            </a:pPr>
            <a:fld id="{8D70CC29-D297-4E5A-9D0B-786C1CE6531E}" type="slidenum">
              <a:rPr lang="ru-RU"/>
              <a:pPr>
                <a:defRPr/>
              </a:pPr>
              <a:t>‹#›</a:t>
            </a:fld>
            <a:endParaRPr lang="ru-RU"/>
          </a:p>
        </p:txBody>
      </p:sp>
      <p:sp>
        <p:nvSpPr>
          <p:cNvPr id="6" name="Нижний колонтитул 9"/>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12"/>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1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6"/>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17"/>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ая соединительная линия 18"/>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ая соединительная линия 19"/>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ая соединительная линия 2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Прямая соединительная линия 23"/>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Прямая соединительная линия 2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Прямоугольник 2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Овал 26"/>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Овал 27"/>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Овал 2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29"/>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30"/>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Прямая соединительная линия 31"/>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E0EFF352-02A7-4B49-B9E6-8514DBAE5FA7}" type="datetimeFigureOut">
              <a:rPr lang="ru-RU"/>
              <a:pPr>
                <a:defRPr/>
              </a:pPr>
              <a:t>22.03.2017</a:t>
            </a:fld>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71BB3733-6D1F-4F9E-B5EE-0DD098CDDCBC}"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510DD855-35BA-41DC-ADF7-EBA60C68BE9F}" type="datetimeFigureOut">
              <a:rPr lang="ru-RU"/>
              <a:pPr>
                <a:defRPr/>
              </a:pPr>
              <a:t>22.03.2017</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98E74D18-239E-4415-9F26-07F9689354E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fld id="{B56BC0A5-CE41-40FD-AB6B-C197E4E47347}" type="datetimeFigureOut">
              <a:rPr lang="ru-RU"/>
              <a:pPr>
                <a:defRPr/>
              </a:pPr>
              <a:t>22.03.2017</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AA29B39D-11C8-485C-BDF3-4FF503B6C554}"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CA763E9F-4A06-4A32-A239-2D43877BBB13}" type="datetimeFigureOut">
              <a:rPr lang="ru-RU"/>
              <a:pPr>
                <a:defRPr/>
              </a:pPr>
              <a:t>22.03.2017</a:t>
            </a:fld>
            <a:endParaRPr lang="ru-RU"/>
          </a:p>
        </p:txBody>
      </p:sp>
      <p:sp>
        <p:nvSpPr>
          <p:cNvPr id="4" name="Номер слайда 6"/>
          <p:cNvSpPr>
            <a:spLocks noGrp="1"/>
          </p:cNvSpPr>
          <p:nvPr>
            <p:ph type="sldNum" sz="quarter" idx="11"/>
          </p:nvPr>
        </p:nvSpPr>
        <p:spPr/>
        <p:txBody>
          <a:bodyPr rtlCol="0"/>
          <a:lstStyle>
            <a:lvl1pPr>
              <a:defRPr/>
            </a:lvl1pPr>
          </a:lstStyle>
          <a:p>
            <a:pPr>
              <a:defRPr/>
            </a:pPr>
            <a:fld id="{AA967E18-0D5D-41C3-AD2C-DE1F2F2CFC5F}" type="slidenum">
              <a:rPr lang="ru-RU"/>
              <a:pPr>
                <a:defRPr/>
              </a:pPr>
              <a:t>‹#›</a:t>
            </a:fld>
            <a:endParaRPr lang="ru-RU"/>
          </a:p>
        </p:txBody>
      </p:sp>
      <p:sp>
        <p:nvSpPr>
          <p:cNvPr id="5" name="Нижний колонтитул 7"/>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9BC84766-E8CA-4400-BA77-C5D7F7C217C7}" type="datetimeFigureOut">
              <a:rPr lang="ru-RU"/>
              <a:pPr>
                <a:defRPr/>
              </a:pPr>
              <a:t>22.03.2017</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084E8816-525C-4FB3-BD76-E45ED1D50AA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12"/>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Прямая соединительная линия 14"/>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Прямая соединительная линия 1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Прямая соединительная линия 1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оугольник 1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1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Овал 2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EF094569-62CC-424C-ADFF-EC677BDED82D}" type="datetimeFigureOut">
              <a:rPr lang="ru-RU"/>
              <a:pPr>
                <a:defRPr/>
              </a:pPr>
              <a:t>22.03.2017</a:t>
            </a:fld>
            <a:endParaRPr lang="ru-RU"/>
          </a:p>
        </p:txBody>
      </p:sp>
      <p:sp>
        <p:nvSpPr>
          <p:cNvPr id="13" name="Номер слайда 21"/>
          <p:cNvSpPr>
            <a:spLocks noGrp="1"/>
          </p:cNvSpPr>
          <p:nvPr>
            <p:ph type="sldNum" sz="quarter" idx="11"/>
          </p:nvPr>
        </p:nvSpPr>
        <p:spPr/>
        <p:txBody>
          <a:bodyPr rtlCol="0"/>
          <a:lstStyle>
            <a:lvl1pPr>
              <a:defRPr/>
            </a:lvl1pPr>
          </a:lstStyle>
          <a:p>
            <a:pPr>
              <a:defRPr/>
            </a:pPr>
            <a:fld id="{DB51AB8C-1085-4371-9FDB-3E1334B26E8F}" type="slidenum">
              <a:rPr lang="ru-RU"/>
              <a:pPr>
                <a:defRPr/>
              </a:pPr>
              <a:t>‹#›</a:t>
            </a:fld>
            <a:endParaRPr lang="ru-RU"/>
          </a:p>
        </p:txBody>
      </p:sp>
      <p:sp>
        <p:nvSpPr>
          <p:cNvPr id="14" name="Нижний колонтитул 22"/>
          <p:cNvSpPr>
            <a:spLocks noGrp="1"/>
          </p:cNvSpPr>
          <p:nvPr>
            <p:ph type="ftr" sz="quarter" idx="12"/>
          </p:nvPr>
        </p:nvSpPr>
        <p:spPr/>
        <p:txBody>
          <a:bodyPr rtlCol="0"/>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12"/>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Овал 14"/>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Прямая соединительная линия 1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Прямоугольник 1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ая соединительная линия 1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ая соединительная линия 1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Прямая соединительная линия 2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fld id="{50CC8590-DCE8-4E5C-9F0E-9F76A688A923}" type="datetimeFigureOut">
              <a:rPr lang="ru-RU"/>
              <a:pPr>
                <a:defRPr/>
              </a:pPr>
              <a:t>22.03.2017</a:t>
            </a:fld>
            <a:endParaRPr lang="ru-RU"/>
          </a:p>
        </p:txBody>
      </p:sp>
      <p:sp>
        <p:nvSpPr>
          <p:cNvPr id="13" name="Номер слайда 17"/>
          <p:cNvSpPr>
            <a:spLocks noGrp="1"/>
          </p:cNvSpPr>
          <p:nvPr>
            <p:ph type="sldNum" sz="quarter" idx="11"/>
          </p:nvPr>
        </p:nvSpPr>
        <p:spPr/>
        <p:txBody>
          <a:bodyPr rtlCol="0"/>
          <a:lstStyle>
            <a:lvl1pPr>
              <a:defRPr/>
            </a:lvl1pPr>
          </a:lstStyle>
          <a:p>
            <a:pPr>
              <a:defRPr/>
            </a:pPr>
            <a:fld id="{00FF22D7-8B65-426E-83E2-628EF81FAADB}" type="slidenum">
              <a:rPr lang="ru-RU"/>
              <a:pPr>
                <a:defRPr/>
              </a:pPr>
              <a:t>‹#›</a:t>
            </a:fld>
            <a:endParaRPr lang="ru-RU"/>
          </a:p>
        </p:txBody>
      </p:sp>
      <p:sp>
        <p:nvSpPr>
          <p:cNvPr id="14" name="Нижний колонтитул 20"/>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1028"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344FBD1F-53A8-4FCF-874C-9498CEB19E6A}" type="datetimeFigureOut">
              <a:rPr lang="ru-RU"/>
              <a:pPr>
                <a:defRPr/>
              </a:pPr>
              <a:t>22.03.2017</a:t>
            </a:fld>
            <a:endParaRPr lang="ru-RU"/>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D2CC66FD-F419-4E80-BFAA-EB3E47C5EC2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77" r:id="rId4"/>
    <p:sldLayoutId id="2147483778" r:id="rId5"/>
    <p:sldLayoutId id="2147483785" r:id="rId6"/>
    <p:sldLayoutId id="2147483779" r:id="rId7"/>
    <p:sldLayoutId id="2147483786" r:id="rId8"/>
    <p:sldLayoutId id="2147483787" r:id="rId9"/>
    <p:sldLayoutId id="2147483780" r:id="rId10"/>
    <p:sldLayoutId id="2147483781"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900igr.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3124200"/>
            <a:ext cx="6172200" cy="1893888"/>
          </a:xfrm>
        </p:spPr>
        <p:txBody>
          <a:bodyPr>
            <a:normAutofit fontScale="90000"/>
          </a:bodyPr>
          <a:lstStyle/>
          <a:p>
            <a:pPr eaLnBrk="1" fontAlgn="auto" hangingPunct="1">
              <a:spcAft>
                <a:spcPts val="0"/>
              </a:spcAft>
              <a:defRPr/>
            </a:pPr>
            <a:r>
              <a:rPr lang="ru-RU" dirty="0" smtClean="0"/>
              <a:t>Здоровье человека. Общие понятие, критерии и определение.</a:t>
            </a:r>
            <a:br>
              <a:rPr lang="ru-RU" dirty="0" smtClean="0"/>
            </a:br>
            <a:r>
              <a:rPr lang="ru-RU" dirty="0" smtClean="0"/>
              <a:t>Здоровье и благополучие человека.</a:t>
            </a:r>
            <a:br>
              <a:rPr lang="ru-RU" dirty="0" smtClean="0"/>
            </a:br>
            <a:r>
              <a:rPr lang="ru-RU" dirty="0" smtClean="0"/>
              <a:t>Физическое и духовное здоровье.</a:t>
            </a:r>
            <a:br>
              <a:rPr lang="ru-RU" dirty="0" smtClean="0"/>
            </a:br>
            <a:r>
              <a:rPr lang="ru-RU" dirty="0" smtClean="0"/>
              <a:t>Основные факторы.</a:t>
            </a:r>
            <a:endParaRPr lang="ru-RU" dirty="0"/>
          </a:p>
        </p:txBody>
      </p:sp>
      <p:sp>
        <p:nvSpPr>
          <p:cNvPr id="3" name="Скругленный прямоугольник 2">
            <a:hlinkClick r:id="rId2" tooltip=" Каталог презентаций "/>
          </p:cNvPr>
          <p:cNvSpPr/>
          <p:nvPr/>
        </p:nvSpPr>
        <p:spPr>
          <a:xfrm>
            <a:off x="3898900" y="6477000"/>
            <a:ext cx="1346200" cy="355600"/>
          </a:xfrm>
          <a:prstGeom prst="roundRect">
            <a:avLst/>
          </a:prstGeom>
          <a:gradFill flip="none" rotWithShape="1">
            <a:gsLst>
              <a:gs pos="0">
                <a:srgbClr val="FFFFFF"/>
              </a:gs>
              <a:gs pos="100000">
                <a:srgbClr val="FFFFFF">
                  <a:shade val="88000"/>
                </a:srgbClr>
              </a:gs>
            </a:gsLst>
            <a:lin ang="5400000" scaled="1"/>
            <a:tileRect/>
          </a:gradFill>
          <a:ln w="12700">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wrap="none" lIns="88900" tIns="25400" rIns="88900" bIns="50800" anchor="ctr" anchorCtr="1"/>
          <a:lstStyle/>
          <a:p>
            <a:pPr algn="ctr">
              <a:defRPr/>
            </a:pPr>
            <a:r>
              <a:rPr lang="en-US" sz="2000" u="sng" smtClean="0">
                <a:solidFill>
                  <a:srgbClr val="3333CC"/>
                </a:solidFill>
                <a:latin typeface="Arial"/>
              </a:rPr>
              <a:t>pptcloud.ru</a:t>
            </a:r>
            <a:endParaRPr lang="ru-RU" sz="2000" u="sng">
              <a:solidFill>
                <a:srgbClr val="3333CC"/>
              </a:solidFill>
              <a:latin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b="1" dirty="0" smtClean="0"/>
              <a:t>Критерии общественного здоровья</a:t>
            </a:r>
            <a:endParaRPr lang="ru-RU" dirty="0"/>
          </a:p>
        </p:txBody>
      </p:sp>
      <p:sp>
        <p:nvSpPr>
          <p:cNvPr id="3" name="Содержимое 2"/>
          <p:cNvSpPr>
            <a:spLocks noGrp="1"/>
          </p:cNvSpPr>
          <p:nvPr>
            <p:ph sz="quarter" idx="1"/>
          </p:nvPr>
        </p:nvSpPr>
        <p:spPr>
          <a:xfrm>
            <a:off x="457200" y="1600200"/>
            <a:ext cx="7467600" cy="4873625"/>
          </a:xfrm>
        </p:spPr>
        <p:txBody>
          <a:bodyPr>
            <a:normAutofit fontScale="85000" lnSpcReduction="10000"/>
          </a:bodyPr>
          <a:lstStyle/>
          <a:p>
            <a:pPr marL="274320" indent="-274320" eaLnBrk="1" fontAlgn="auto" hangingPunct="1">
              <a:spcAft>
                <a:spcPts val="0"/>
              </a:spcAft>
              <a:buFont typeface="Wingdings"/>
              <a:buChar char=""/>
              <a:defRPr/>
            </a:pPr>
            <a:r>
              <a:rPr lang="ru-RU" dirty="0" smtClean="0"/>
              <a:t>Медико-демографические — рождаемость, смертность, естественный прирост населения, младенческая смертность, частота рождения недоношенных детей, ожидаемая средняя продолжительность жизни.</a:t>
            </a:r>
          </a:p>
          <a:p>
            <a:pPr marL="274320" indent="-274320" eaLnBrk="1" fontAlgn="auto" hangingPunct="1">
              <a:spcAft>
                <a:spcPts val="0"/>
              </a:spcAft>
              <a:buFont typeface="Wingdings"/>
              <a:buChar char=""/>
              <a:defRPr/>
            </a:pPr>
            <a:r>
              <a:rPr lang="ru-RU" dirty="0" smtClean="0"/>
              <a:t>Заболеваемость — общая, инфекционная, с временной утратой трудоспособности, по данным медицинских осмотров, основными неэпидемическими заболеваниями, госпитализированная.</a:t>
            </a:r>
          </a:p>
          <a:p>
            <a:pPr marL="274320" indent="-274320" eaLnBrk="1" fontAlgn="auto" hangingPunct="1">
              <a:spcAft>
                <a:spcPts val="0"/>
              </a:spcAft>
              <a:buFont typeface="Wingdings"/>
              <a:buChar char=""/>
              <a:defRPr/>
            </a:pPr>
            <a:r>
              <a:rPr lang="ru-RU" dirty="0" smtClean="0"/>
              <a:t>Первичная инвалидность.</a:t>
            </a:r>
          </a:p>
          <a:p>
            <a:pPr marL="274320" indent="-274320" eaLnBrk="1" fontAlgn="auto" hangingPunct="1">
              <a:spcAft>
                <a:spcPts val="0"/>
              </a:spcAft>
              <a:buFont typeface="Wingdings"/>
              <a:buChar char=""/>
              <a:defRPr/>
            </a:pPr>
            <a:r>
              <a:rPr lang="ru-RU" dirty="0" smtClean="0"/>
              <a:t>Показатели физического развития.</a:t>
            </a:r>
          </a:p>
          <a:p>
            <a:pPr marL="274320" indent="-274320" eaLnBrk="1" fontAlgn="auto" hangingPunct="1">
              <a:spcAft>
                <a:spcPts val="0"/>
              </a:spcAft>
              <a:buFont typeface="Wingdings"/>
              <a:buChar char=""/>
              <a:defRPr/>
            </a:pPr>
            <a:r>
              <a:rPr lang="ru-RU" dirty="0" smtClean="0"/>
              <a:t>Показатели психического здоровья. Секс.</a:t>
            </a:r>
          </a:p>
          <a:p>
            <a:pPr marL="274320" indent="-274320" eaLnBrk="1" fontAlgn="auto" hangingPunct="1">
              <a:spcAft>
                <a:spcPts val="0"/>
              </a:spcAft>
              <a:buFont typeface="Wingdings"/>
              <a:buNone/>
              <a:defRPr/>
            </a:pPr>
            <a:r>
              <a:rPr lang="ru-RU" dirty="0" smtClean="0"/>
              <a:t>Все критерии нужно оценивать в динамике. Важным критерием оценки здоровья населения следует считать индекс здоровья, то есть долю </a:t>
            </a:r>
            <a:r>
              <a:rPr lang="ru-RU" dirty="0" err="1" smtClean="0"/>
              <a:t>неболевших</a:t>
            </a:r>
            <a:r>
              <a:rPr lang="ru-RU" dirty="0" smtClean="0"/>
              <a:t> на момент исследования (например, в течение года).</a:t>
            </a:r>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b="1" dirty="0" smtClean="0"/>
              <a:t>Поддержание и восстановление здоровья</a:t>
            </a:r>
            <a:endParaRPr lang="ru-RU" dirty="0"/>
          </a:p>
        </p:txBody>
      </p:sp>
      <p:sp>
        <p:nvSpPr>
          <p:cNvPr id="3" name="Содержимое 2"/>
          <p:cNvSpPr>
            <a:spLocks noGrp="1"/>
          </p:cNvSpPr>
          <p:nvPr>
            <p:ph sz="quarter" idx="1"/>
          </p:nvPr>
        </p:nvSpPr>
        <p:spPr>
          <a:xfrm>
            <a:off x="457200" y="1600200"/>
            <a:ext cx="7467600" cy="4873625"/>
          </a:xfrm>
        </p:spPr>
        <p:txBody>
          <a:bodyPr>
            <a:normAutofit fontScale="92500" lnSpcReduction="20000"/>
          </a:bodyPr>
          <a:lstStyle/>
          <a:p>
            <a:pPr marL="274320" indent="-274320" eaLnBrk="1" fontAlgn="auto" hangingPunct="1">
              <a:spcAft>
                <a:spcPts val="0"/>
              </a:spcAft>
              <a:buFont typeface="Wingdings"/>
              <a:buNone/>
              <a:defRPr/>
            </a:pPr>
            <a:r>
              <a:rPr lang="ru-RU" b="1" dirty="0" smtClean="0"/>
              <a:t>Физкультура и спорт</a:t>
            </a:r>
          </a:p>
          <a:p>
            <a:pPr marL="274320" indent="-274320" eaLnBrk="1" fontAlgn="auto" hangingPunct="1">
              <a:spcAft>
                <a:spcPts val="0"/>
              </a:spcAft>
              <a:buFont typeface="Wingdings"/>
              <a:buNone/>
              <a:defRPr/>
            </a:pPr>
            <a:r>
              <a:rPr lang="ru-RU" b="1" dirty="0" smtClean="0"/>
              <a:t>Отдых</a:t>
            </a:r>
          </a:p>
          <a:p>
            <a:pPr marL="274320" indent="-274320" eaLnBrk="1" fontAlgn="auto" hangingPunct="1">
              <a:spcAft>
                <a:spcPts val="0"/>
              </a:spcAft>
              <a:buFont typeface="Wingdings"/>
              <a:buNone/>
              <a:defRPr/>
            </a:pPr>
            <a:r>
              <a:rPr lang="ru-RU" b="1" dirty="0" smtClean="0"/>
              <a:t>Медицина</a:t>
            </a:r>
          </a:p>
          <a:p>
            <a:pPr marL="274320" indent="-274320" eaLnBrk="1" fontAlgn="auto" hangingPunct="1">
              <a:spcAft>
                <a:spcPts val="0"/>
              </a:spcAft>
              <a:buFont typeface="Wingdings"/>
              <a:buChar char=""/>
              <a:defRPr/>
            </a:pPr>
            <a:r>
              <a:rPr lang="ru-RU" dirty="0" smtClean="0"/>
              <a:t>Традиционная медицина</a:t>
            </a:r>
          </a:p>
          <a:p>
            <a:pPr marL="274320" indent="-274320" eaLnBrk="1" fontAlgn="auto" hangingPunct="1">
              <a:spcAft>
                <a:spcPts val="0"/>
              </a:spcAft>
              <a:buFont typeface="Wingdings"/>
              <a:buChar char=""/>
              <a:defRPr/>
            </a:pPr>
            <a:r>
              <a:rPr lang="ru-RU" dirty="0" smtClean="0"/>
              <a:t>Нетрадиционная медицина</a:t>
            </a:r>
          </a:p>
          <a:p>
            <a:pPr marL="274320" indent="-274320" eaLnBrk="1" fontAlgn="auto" hangingPunct="1">
              <a:spcAft>
                <a:spcPts val="0"/>
              </a:spcAft>
              <a:buFont typeface="Wingdings"/>
              <a:buChar char=""/>
              <a:defRPr/>
            </a:pPr>
            <a:r>
              <a:rPr lang="ru-RU" dirty="0" smtClean="0"/>
              <a:t>Народная медицина</a:t>
            </a:r>
          </a:p>
          <a:p>
            <a:pPr marL="274320" indent="-274320" eaLnBrk="1" fontAlgn="auto" hangingPunct="1">
              <a:spcAft>
                <a:spcPts val="0"/>
              </a:spcAft>
              <a:buFont typeface="Wingdings"/>
              <a:buChar char=""/>
              <a:defRPr/>
            </a:pPr>
            <a:r>
              <a:rPr lang="ru-RU" dirty="0" smtClean="0"/>
              <a:t>Гомеостатическая медицина</a:t>
            </a:r>
          </a:p>
          <a:p>
            <a:pPr marL="274320" indent="-274320" eaLnBrk="1" fontAlgn="auto" hangingPunct="1">
              <a:spcAft>
                <a:spcPts val="0"/>
              </a:spcAft>
              <a:buFont typeface="Wingdings"/>
              <a:buChar char=""/>
              <a:defRPr/>
            </a:pPr>
            <a:r>
              <a:rPr lang="ru-RU" dirty="0" err="1" smtClean="0"/>
              <a:t>Натуропатия</a:t>
            </a:r>
            <a:endParaRPr lang="ru-RU" dirty="0" smtClean="0"/>
          </a:p>
          <a:p>
            <a:pPr marL="274320" indent="-274320" eaLnBrk="1" fontAlgn="auto" hangingPunct="1">
              <a:spcAft>
                <a:spcPts val="0"/>
              </a:spcAft>
              <a:buFont typeface="Wingdings"/>
              <a:buNone/>
              <a:defRPr/>
            </a:pPr>
            <a:r>
              <a:rPr lang="ru-RU" b="1" dirty="0" smtClean="0"/>
              <a:t>Восточные оздоровительные системы</a:t>
            </a:r>
          </a:p>
          <a:p>
            <a:pPr marL="274320" indent="-274320" eaLnBrk="1" fontAlgn="auto" hangingPunct="1">
              <a:spcAft>
                <a:spcPts val="0"/>
              </a:spcAft>
              <a:buFont typeface="Wingdings"/>
              <a:buChar char=""/>
              <a:defRPr/>
            </a:pPr>
            <a:r>
              <a:rPr lang="ru-RU" dirty="0" smtClean="0"/>
              <a:t>йога</a:t>
            </a:r>
          </a:p>
          <a:p>
            <a:pPr marL="274320" indent="-274320" eaLnBrk="1" fontAlgn="auto" hangingPunct="1">
              <a:spcAft>
                <a:spcPts val="0"/>
              </a:spcAft>
              <a:buFont typeface="Wingdings"/>
              <a:buChar char=""/>
              <a:defRPr/>
            </a:pPr>
            <a:r>
              <a:rPr lang="ru-RU" dirty="0" smtClean="0"/>
              <a:t>ушу</a:t>
            </a:r>
          </a:p>
          <a:p>
            <a:pPr marL="274320" indent="-274320" eaLnBrk="1" fontAlgn="auto" hangingPunct="1">
              <a:spcAft>
                <a:spcPts val="0"/>
              </a:spcAft>
              <a:buFont typeface="Wingdings"/>
              <a:buChar char=""/>
              <a:defRPr/>
            </a:pPr>
            <a:r>
              <a:rPr lang="ru-RU" dirty="0" err="1" smtClean="0"/>
              <a:t>тайцзицюань</a:t>
            </a:r>
            <a:r>
              <a:rPr lang="ru-RU" dirty="0" smtClean="0"/>
              <a:t> (</a:t>
            </a:r>
            <a:r>
              <a:rPr lang="ru-RU" dirty="0" err="1" smtClean="0"/>
              <a:t>тай-чи</a:t>
            </a:r>
            <a:r>
              <a:rPr lang="ru-RU" dirty="0" smtClean="0"/>
              <a:t> </a:t>
            </a:r>
            <a:r>
              <a:rPr lang="ru-RU" dirty="0" err="1" smtClean="0"/>
              <a:t>чуань</a:t>
            </a:r>
            <a:r>
              <a:rPr lang="ru-RU" dirty="0" smtClean="0"/>
              <a:t>)</a:t>
            </a:r>
          </a:p>
          <a:p>
            <a:pPr marL="274320" indent="-274320" eaLnBrk="1" fontAlgn="auto" hangingPunct="1">
              <a:spcAft>
                <a:spcPts val="0"/>
              </a:spcAft>
              <a:buFont typeface="Wingdings"/>
              <a:buChar char=""/>
              <a:defRPr/>
            </a:pPr>
            <a:r>
              <a:rPr lang="ru-RU" dirty="0" err="1" smtClean="0"/>
              <a:t>цигун</a:t>
            </a:r>
            <a:endParaRPr lang="ru-RU" dirty="0" smtClean="0"/>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Что такое здоровье?</a:t>
            </a:r>
            <a:endParaRPr lang="ru-RU" dirty="0"/>
          </a:p>
        </p:txBody>
      </p:sp>
      <p:sp>
        <p:nvSpPr>
          <p:cNvPr id="9219" name="Содержимое 2"/>
          <p:cNvSpPr>
            <a:spLocks noGrp="1"/>
          </p:cNvSpPr>
          <p:nvPr>
            <p:ph sz="quarter" idx="1"/>
          </p:nvPr>
        </p:nvSpPr>
        <p:spPr>
          <a:xfrm>
            <a:off x="457200" y="1600200"/>
            <a:ext cx="7467600" cy="4873625"/>
          </a:xfrm>
        </p:spPr>
        <p:txBody>
          <a:bodyPr/>
          <a:lstStyle/>
          <a:p>
            <a:pPr eaLnBrk="1" hangingPunct="1"/>
            <a:r>
              <a:rPr lang="ru-RU" b="1" smtClean="0"/>
              <a:t>Здоро́вье</a:t>
            </a:r>
            <a:r>
              <a:rPr lang="ru-RU" smtClean="0"/>
              <a:t> — </a:t>
            </a:r>
            <a:r>
              <a:rPr lang="ru-RU" b="1" smtClean="0"/>
              <a:t>1) </a:t>
            </a:r>
            <a:r>
              <a:rPr lang="ru-RU" smtClean="0"/>
              <a:t>Состояние живого организма, при котором организм в целом и все органы способны полностью выполнять свои функции; отсутствие недуга, болезни.</a:t>
            </a:r>
          </a:p>
          <a:p>
            <a:pPr eaLnBrk="1" hangingPunct="1"/>
            <a:r>
              <a:rPr lang="ru-RU" smtClean="0"/>
              <a:t> </a:t>
            </a:r>
            <a:r>
              <a:rPr lang="ru-RU" b="1" smtClean="0"/>
              <a:t>2)</a:t>
            </a:r>
            <a:r>
              <a:rPr lang="ru-RU" smtClean="0"/>
              <a:t> «состояние полного физического, душевного и социального благополучия, а не только отсутствие болезней»</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endParaRPr lang="ru-RU"/>
          </a:p>
        </p:txBody>
      </p:sp>
      <p:sp>
        <p:nvSpPr>
          <p:cNvPr id="3" name="Содержимое 2"/>
          <p:cNvSpPr>
            <a:spLocks noGrp="1"/>
          </p:cNvSpPr>
          <p:nvPr>
            <p:ph sz="quarter" idx="1"/>
          </p:nvPr>
        </p:nvSpPr>
        <p:spPr>
          <a:xfrm>
            <a:off x="457200" y="188913"/>
            <a:ext cx="7467600" cy="6284912"/>
          </a:xfrm>
        </p:spPr>
        <p:txBody>
          <a:bodyPr>
            <a:normAutofit fontScale="85000" lnSpcReduction="20000"/>
          </a:bodyPr>
          <a:lstStyle/>
          <a:p>
            <a:pPr marL="274320" indent="-274320" eaLnBrk="1" fontAlgn="auto" hangingPunct="1">
              <a:spcAft>
                <a:spcPts val="0"/>
              </a:spcAft>
              <a:buFont typeface="Wingdings"/>
              <a:buChar char=""/>
              <a:defRPr/>
            </a:pPr>
            <a:r>
              <a:rPr lang="ru-RU" dirty="0" smtClean="0"/>
              <a:t>Здоровье человека - это качественная характеристика, которая определяет состояние живого человеческого организма как физического тела; способность организма в целом и всех его органов в отдельности выполнять свои функции по поддержанию и обеспечению жизнедеятельности. Вместе с тем качественная характеристика складывается из набора количественных параметров. Параметры, определяющие состояние здоровья человека, могут быть: антропометрические (рост, вес, объем грудной клетки, геометрическая форма органов и тканей); физические (частота пульса, артериальное давление, температура тела); биохимические (содержание химических элементов в организме, эритроцитов, лейкоцитов, гормонов и пр.); биологические (состав кишечной флоры, наличие вирусных и инфекционных болезней); другие. Для состояния организма человека существует понятие «нормы». Это значит, значение параметров укладывается в определенный, выработанный медицинской наукой и практикой, диапазон. Отклонение значения от заданного диапазона может явиться признаком и доказательством ухудшения здоровья. Внешне утрата здоровья будет выражаться в измеримых нарушениях в структурах и функциях организма, изменениях его адаптивных возможностей.</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b="1" dirty="0" smtClean="0"/>
              <a:t>Здоровье с позиций ВОЗ.</a:t>
            </a:r>
            <a:endParaRPr lang="ru-RU" dirty="0"/>
          </a:p>
        </p:txBody>
      </p:sp>
      <p:sp>
        <p:nvSpPr>
          <p:cNvPr id="3" name="Содержимое 2"/>
          <p:cNvSpPr>
            <a:spLocks noGrp="1"/>
          </p:cNvSpPr>
          <p:nvPr>
            <p:ph sz="quarter" idx="1"/>
          </p:nvPr>
        </p:nvSpPr>
        <p:spPr>
          <a:xfrm>
            <a:off x="457200" y="1600200"/>
            <a:ext cx="7467600" cy="4873625"/>
          </a:xfrm>
        </p:spPr>
        <p:txBody>
          <a:bodyPr>
            <a:normAutofit lnSpcReduction="10000"/>
          </a:bodyPr>
          <a:lstStyle/>
          <a:p>
            <a:pPr marL="274320" indent="-274320" eaLnBrk="1" fontAlgn="auto" hangingPunct="1">
              <a:spcAft>
                <a:spcPts val="0"/>
              </a:spcAft>
              <a:buFont typeface="Wingdings"/>
              <a:buChar char=""/>
              <a:defRPr/>
            </a:pPr>
            <a:r>
              <a:rPr lang="ru-RU" dirty="0" smtClean="0"/>
              <a:t>По уставу ВОЗ, «Здоровье — это не отсутствие болезни как таковой или физических недостатков, а состояние полного физического, душевного и социального благополучия».</a:t>
            </a:r>
            <a:r>
              <a:rPr lang="ru-RU" baseline="30000" dirty="0" smtClean="0"/>
              <a:t> </a:t>
            </a:r>
            <a:r>
              <a:rPr lang="ru-RU" dirty="0" smtClean="0"/>
              <a:t>Однако это определение не может быть использовано для оценки здоровья на популяционном и индивидуальном уровне. По мнению ВОЗ, в медико-санитарной статистике под здоровьем на индивидуальном уровне понимается отсутствие выявленных расстройств и заболеваний, а на популяционном — процесс снижения уровня </a:t>
            </a:r>
            <a:r>
              <a:rPr lang="ru-RU" dirty="0" err="1" smtClean="0"/>
              <a:t>смертностии</a:t>
            </a:r>
            <a:r>
              <a:rPr lang="ru-RU" dirty="0" smtClean="0"/>
              <a:t>, </a:t>
            </a:r>
            <a:r>
              <a:rPr lang="ru-RU" dirty="0" err="1" smtClean="0"/>
              <a:t>заболеваемостии</a:t>
            </a:r>
            <a:r>
              <a:rPr lang="ru-RU" dirty="0" smtClean="0"/>
              <a:t> и </a:t>
            </a:r>
            <a:r>
              <a:rPr lang="ru-RU" dirty="0" err="1" smtClean="0"/>
              <a:t>инвалидностии</a:t>
            </a:r>
            <a:r>
              <a:rPr lang="ru-RU" dirty="0" smtClean="0"/>
              <a:t>.</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fontAlgn="auto" hangingPunct="1">
              <a:spcAft>
                <a:spcPts val="0"/>
              </a:spcAft>
              <a:defRPr/>
            </a:pPr>
            <a:r>
              <a:rPr lang="ru-RU" b="1" dirty="0" smtClean="0"/>
              <a:t>Некоторые биологические показатели нормы для среднего взрослого человека</a:t>
            </a:r>
            <a:endParaRPr lang="ru-RU" dirty="0"/>
          </a:p>
        </p:txBody>
      </p:sp>
      <p:sp>
        <p:nvSpPr>
          <p:cNvPr id="12291" name="Содержимое 2"/>
          <p:cNvSpPr>
            <a:spLocks noGrp="1"/>
          </p:cNvSpPr>
          <p:nvPr>
            <p:ph sz="quarter" idx="1"/>
          </p:nvPr>
        </p:nvSpPr>
        <p:spPr>
          <a:xfrm>
            <a:off x="457200" y="1600200"/>
            <a:ext cx="7467600" cy="4873625"/>
          </a:xfrm>
        </p:spPr>
        <p:txBody>
          <a:bodyPr/>
          <a:lstStyle/>
          <a:p>
            <a:pPr eaLnBrk="1" hangingPunct="1"/>
            <a:r>
              <a:rPr lang="ru-RU" smtClean="0"/>
              <a:t>Частота сердечных сокращений — 60-90 в минуту.</a:t>
            </a:r>
          </a:p>
          <a:p>
            <a:pPr eaLnBrk="1" hangingPunct="1"/>
            <a:r>
              <a:rPr lang="ru-RU" smtClean="0"/>
              <a:t>Артериальное давление — в пределах 140/90 мм рт.ст. </a:t>
            </a:r>
          </a:p>
          <a:p>
            <a:pPr eaLnBrk="1" hangingPunct="1"/>
            <a:r>
              <a:rPr lang="ru-RU" smtClean="0"/>
              <a:t>Частота дыхательных движений — 16-18 в минуту</a:t>
            </a:r>
            <a:r>
              <a:rPr lang="ru-RU" baseline="30000" smtClean="0"/>
              <a:t>.</a:t>
            </a:r>
            <a:r>
              <a:rPr lang="ru-RU" smtClean="0"/>
              <a:t> </a:t>
            </a:r>
          </a:p>
          <a:p>
            <a:pPr eaLnBrk="1" hangingPunct="1"/>
            <a:r>
              <a:rPr lang="ru-RU" smtClean="0"/>
              <a:t>Температура тела — до 37 °C (в подмышечной впадине)</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b="1" dirty="0" smtClean="0"/>
              <a:t>Уровни здоровья в медико-социальных исследованиях</a:t>
            </a:r>
            <a:endParaRPr lang="ru-RU" dirty="0"/>
          </a:p>
        </p:txBody>
      </p:sp>
      <p:sp>
        <p:nvSpPr>
          <p:cNvPr id="13315" name="Содержимое 2"/>
          <p:cNvSpPr>
            <a:spLocks noGrp="1"/>
          </p:cNvSpPr>
          <p:nvPr>
            <p:ph sz="quarter" idx="1"/>
          </p:nvPr>
        </p:nvSpPr>
        <p:spPr>
          <a:xfrm>
            <a:off x="457200" y="1600200"/>
            <a:ext cx="7467600" cy="4873625"/>
          </a:xfrm>
        </p:spPr>
        <p:txBody>
          <a:bodyPr/>
          <a:lstStyle/>
          <a:p>
            <a:pPr eaLnBrk="1" hangingPunct="1"/>
            <a:r>
              <a:rPr lang="ru-RU" smtClean="0"/>
              <a:t>Индивидуальное здоровье — здоровье отдельного человека. </a:t>
            </a:r>
          </a:p>
          <a:p>
            <a:pPr eaLnBrk="1" hangingPunct="1"/>
            <a:r>
              <a:rPr lang="ru-RU" smtClean="0"/>
              <a:t>Групповое здоровье — здоровье социальных и этнических групп. </a:t>
            </a:r>
          </a:p>
          <a:p>
            <a:pPr eaLnBrk="1" hangingPunct="1"/>
            <a:r>
              <a:rPr lang="ru-RU" smtClean="0"/>
              <a:t>Региональное здоровье — здоровье населения административных территорий. </a:t>
            </a:r>
          </a:p>
          <a:p>
            <a:pPr eaLnBrk="1" hangingPunct="1"/>
            <a:r>
              <a:rPr lang="ru-RU" smtClean="0"/>
              <a:t>Общественное здоровье — здоровье популяции, общества в целом</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b="1" dirty="0" smtClean="0"/>
              <a:t>Неофициальная классификация степеней здоровья</a:t>
            </a:r>
            <a:endParaRPr lang="ru-RU" dirty="0"/>
          </a:p>
        </p:txBody>
      </p:sp>
      <p:sp>
        <p:nvSpPr>
          <p:cNvPr id="3" name="Содержимое 2"/>
          <p:cNvSpPr>
            <a:spLocks noGrp="1"/>
          </p:cNvSpPr>
          <p:nvPr>
            <p:ph sz="quarter" idx="1"/>
          </p:nvPr>
        </p:nvSpPr>
        <p:spPr>
          <a:xfrm>
            <a:off x="457200" y="1600200"/>
            <a:ext cx="7467600" cy="4873625"/>
          </a:xfrm>
        </p:spPr>
        <p:txBody>
          <a:bodyPr>
            <a:normAutofit fontScale="55000" lnSpcReduction="20000"/>
          </a:bodyPr>
          <a:lstStyle/>
          <a:p>
            <a:pPr marL="274320" indent="-274320" eaLnBrk="1" fontAlgn="auto" hangingPunct="1">
              <a:spcAft>
                <a:spcPts val="0"/>
              </a:spcAft>
              <a:buFont typeface="Wingdings"/>
              <a:buChar char=""/>
              <a:defRPr/>
            </a:pPr>
            <a:r>
              <a:rPr lang="ru-RU" dirty="0" smtClean="0"/>
              <a:t>Совершенное здоровье, отличное настроение, сильный Иммунитет (биология).</a:t>
            </a:r>
          </a:p>
          <a:p>
            <a:pPr marL="274320" indent="-274320" eaLnBrk="1" fontAlgn="auto" hangingPunct="1">
              <a:spcAft>
                <a:spcPts val="0"/>
              </a:spcAft>
              <a:buFont typeface="Wingdings"/>
              <a:buChar char=""/>
              <a:defRPr/>
            </a:pPr>
            <a:r>
              <a:rPr lang="ru-RU" dirty="0" smtClean="0"/>
              <a:t>Здоров, но присутствует незначительный ущерб здоровью, практически не мешающий жизнедеятельности. Например — рубцы, пломбы. Такой ущерб не нуждается в лечении.</a:t>
            </a:r>
          </a:p>
          <a:p>
            <a:pPr marL="274320" indent="-274320" eaLnBrk="1" fontAlgn="auto" hangingPunct="1">
              <a:spcAft>
                <a:spcPts val="0"/>
              </a:spcAft>
              <a:buFont typeface="Wingdings"/>
              <a:buChar char=""/>
              <a:defRPr/>
            </a:pPr>
            <a:r>
              <a:rPr lang="ru-RU" b="1" dirty="0" smtClean="0"/>
              <a:t>Нормальное состояние</a:t>
            </a:r>
            <a:r>
              <a:rPr lang="ru-RU" dirty="0" smtClean="0"/>
              <a:t>. Здоров, но присутствуют не развивающиеся заболевания, которые иногда могут ограничивать жизнедеятельность, повышать утомляемость. Например: близорукость и дальнозоркость, перхоть, плоскостопие, сутулость. Рекомендуется лечить по возможности.</a:t>
            </a:r>
          </a:p>
          <a:p>
            <a:pPr marL="274320" indent="-274320" eaLnBrk="1" fontAlgn="auto" hangingPunct="1">
              <a:spcAft>
                <a:spcPts val="0"/>
              </a:spcAft>
              <a:buFont typeface="Wingdings"/>
              <a:buChar char=""/>
              <a:defRPr/>
            </a:pPr>
            <a:r>
              <a:rPr lang="ru-RU" dirty="0" smtClean="0"/>
              <a:t>Здоров, но плохое настроение, стресс, ослабление иммунитета. Рекомендуется быстрее перейти в нормальное состояние.</a:t>
            </a:r>
          </a:p>
          <a:p>
            <a:pPr marL="274320" indent="-274320" eaLnBrk="1" fontAlgn="auto" hangingPunct="1">
              <a:spcAft>
                <a:spcPts val="0"/>
              </a:spcAft>
              <a:buFont typeface="Wingdings"/>
              <a:buChar char=""/>
              <a:defRPr/>
            </a:pPr>
            <a:r>
              <a:rPr lang="ru-RU" dirty="0" smtClean="0"/>
              <a:t>Болен. Присутствует лёгкое излечимое заболевания. Нет угрозы жизни. Необходимо быстрое лечение или остановка развития заболевания. Например: ОРЗ, насморк (ринит), грипп, искривление позвоночника.</a:t>
            </a:r>
          </a:p>
          <a:p>
            <a:pPr marL="274320" indent="-274320" eaLnBrk="1" fontAlgn="auto" hangingPunct="1">
              <a:spcAft>
                <a:spcPts val="0"/>
              </a:spcAft>
              <a:buFont typeface="Wingdings"/>
              <a:buChar char=""/>
              <a:defRPr/>
            </a:pPr>
            <a:r>
              <a:rPr lang="ru-RU" dirty="0" smtClean="0"/>
              <a:t>Хроническое заболевание или инвалидность.</a:t>
            </a:r>
          </a:p>
          <a:p>
            <a:pPr marL="274320" indent="-274320" eaLnBrk="1" fontAlgn="auto" hangingPunct="1">
              <a:spcAft>
                <a:spcPts val="0"/>
              </a:spcAft>
              <a:buFont typeface="Wingdings"/>
              <a:buChar char=""/>
              <a:defRPr/>
            </a:pPr>
            <a:r>
              <a:rPr lang="ru-RU" dirty="0" smtClean="0"/>
              <a:t>Травма. Временная потеря некоторой способности. Возможна угроза здоровью. Например, ушиб, порез, вывих, ожог, отморожение, шок, потеря сознания. Необходима первая медицинская помощь. Почти каждый человек должен уметь оказывать первую медицинскую помощь. Лёгкие травмы можно полностью вылечить. Тяжёлая травма может привести к потере органа (гангрена).</a:t>
            </a:r>
          </a:p>
          <a:p>
            <a:pPr marL="274320" indent="-274320" eaLnBrk="1" fontAlgn="auto" hangingPunct="1">
              <a:spcAft>
                <a:spcPts val="0"/>
              </a:spcAft>
              <a:buFont typeface="Wingdings"/>
              <a:buChar char=""/>
              <a:defRPr/>
            </a:pPr>
            <a:r>
              <a:rPr lang="ru-RU" b="1" dirty="0" smtClean="0"/>
              <a:t>Угроза жизни</a:t>
            </a:r>
            <a:r>
              <a:rPr lang="ru-RU" dirty="0" smtClean="0"/>
              <a:t>. Например: тяжёлое ранение, температура тела выше 42 °C, потеря крови, остановка сердца, дыхания. Необходима срочная медицинская помощь.</a:t>
            </a:r>
          </a:p>
          <a:p>
            <a:pPr marL="274320" indent="-274320" eaLnBrk="1" fontAlgn="auto" hangingPunct="1">
              <a:spcAft>
                <a:spcPts val="0"/>
              </a:spcAft>
              <a:buFont typeface="Wingdings"/>
              <a:buChar char=""/>
              <a:defRPr/>
            </a:pPr>
            <a:r>
              <a:rPr lang="ru-RU" dirty="0" smtClean="0"/>
              <a:t>Клиническая смерть. Прекращения дыхания и кровообращения. Возможна Реанимация.</a:t>
            </a:r>
          </a:p>
          <a:p>
            <a:pPr marL="274320" indent="-274320" eaLnBrk="1" fontAlgn="auto" hangingPunct="1">
              <a:spcAft>
                <a:spcPts val="0"/>
              </a:spcAft>
              <a:buFont typeface="Wingdings"/>
              <a:buChar char=""/>
              <a:defRPr/>
            </a:pPr>
            <a:r>
              <a:rPr lang="ru-RU" dirty="0" smtClean="0"/>
              <a:t>Биологическая смерть.</a:t>
            </a:r>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b="1" dirty="0" smtClean="0"/>
              <a:t>Социальные факторы, влияющие на здоровье</a:t>
            </a:r>
            <a:endParaRPr lang="ru-RU" dirty="0"/>
          </a:p>
        </p:txBody>
      </p:sp>
      <p:sp>
        <p:nvSpPr>
          <p:cNvPr id="3" name="Содержимое 2"/>
          <p:cNvSpPr>
            <a:spLocks noGrp="1"/>
          </p:cNvSpPr>
          <p:nvPr>
            <p:ph sz="quarter" idx="1"/>
          </p:nvPr>
        </p:nvSpPr>
        <p:spPr>
          <a:xfrm>
            <a:off x="457200" y="1600200"/>
            <a:ext cx="7467600" cy="4873625"/>
          </a:xfrm>
        </p:spPr>
        <p:txBody>
          <a:bodyPr>
            <a:normAutofit fontScale="92500" lnSpcReduction="20000"/>
          </a:bodyPr>
          <a:lstStyle/>
          <a:p>
            <a:pPr marL="274320" indent="-274320" eaLnBrk="1" fontAlgn="auto" hangingPunct="1">
              <a:spcAft>
                <a:spcPts val="0"/>
              </a:spcAft>
              <a:buFont typeface="Wingdings"/>
              <a:buNone/>
              <a:defRPr/>
            </a:pPr>
            <a:r>
              <a:rPr lang="ru-RU" dirty="0" smtClean="0"/>
              <a:t>С точки зрения ВОЗ, здоровье людей — качество социальное, в связи с чем для оценки общественного здоровья рекомендуются следующие показатели:</a:t>
            </a:r>
          </a:p>
          <a:p>
            <a:pPr marL="274320" indent="-274320" eaLnBrk="1" fontAlgn="auto" hangingPunct="1">
              <a:spcAft>
                <a:spcPts val="0"/>
              </a:spcAft>
              <a:buFont typeface="Wingdings"/>
              <a:buChar char=""/>
              <a:defRPr/>
            </a:pPr>
            <a:r>
              <a:rPr lang="ru-RU" dirty="0" smtClean="0"/>
              <a:t>Отчисление валового национального продукта на здравоохранение.</a:t>
            </a:r>
          </a:p>
          <a:p>
            <a:pPr marL="274320" indent="-274320" eaLnBrk="1" fontAlgn="auto" hangingPunct="1">
              <a:spcAft>
                <a:spcPts val="0"/>
              </a:spcAft>
              <a:buFont typeface="Wingdings"/>
              <a:buChar char=""/>
              <a:defRPr/>
            </a:pPr>
            <a:r>
              <a:rPr lang="ru-RU" dirty="0" smtClean="0"/>
              <a:t>Доступность первичной медико-санитарной помощи.</a:t>
            </a:r>
          </a:p>
          <a:p>
            <a:pPr marL="274320" indent="-274320" eaLnBrk="1" fontAlgn="auto" hangingPunct="1">
              <a:spcAft>
                <a:spcPts val="0"/>
              </a:spcAft>
              <a:buFont typeface="Wingdings"/>
              <a:buChar char=""/>
              <a:defRPr/>
            </a:pPr>
            <a:r>
              <a:rPr lang="ru-RU" dirty="0" smtClean="0"/>
              <a:t>Уровень иммунизации населения.</a:t>
            </a:r>
          </a:p>
          <a:p>
            <a:pPr marL="274320" indent="-274320" eaLnBrk="1" fontAlgn="auto" hangingPunct="1">
              <a:spcAft>
                <a:spcPts val="0"/>
              </a:spcAft>
              <a:buFont typeface="Wingdings"/>
              <a:buChar char=""/>
              <a:defRPr/>
            </a:pPr>
            <a:r>
              <a:rPr lang="ru-RU" dirty="0" smtClean="0"/>
              <a:t>Степень обследования беременных квалифицированным персоналом.</a:t>
            </a:r>
          </a:p>
          <a:p>
            <a:pPr marL="274320" indent="-274320" eaLnBrk="1" fontAlgn="auto" hangingPunct="1">
              <a:spcAft>
                <a:spcPts val="0"/>
              </a:spcAft>
              <a:buFont typeface="Wingdings"/>
              <a:buChar char=""/>
              <a:defRPr/>
            </a:pPr>
            <a:r>
              <a:rPr lang="ru-RU" dirty="0" smtClean="0"/>
              <a:t>Состояние питания детей.</a:t>
            </a:r>
          </a:p>
          <a:p>
            <a:pPr marL="274320" indent="-274320" eaLnBrk="1" fontAlgn="auto" hangingPunct="1">
              <a:spcAft>
                <a:spcPts val="0"/>
              </a:spcAft>
              <a:buFont typeface="Wingdings"/>
              <a:buChar char=""/>
              <a:defRPr/>
            </a:pPr>
            <a:r>
              <a:rPr lang="ru-RU" dirty="0" smtClean="0"/>
              <a:t>Уровень детской смертности.</a:t>
            </a:r>
          </a:p>
          <a:p>
            <a:pPr marL="274320" indent="-274320" eaLnBrk="1" fontAlgn="auto" hangingPunct="1">
              <a:spcAft>
                <a:spcPts val="0"/>
              </a:spcAft>
              <a:buFont typeface="Wingdings"/>
              <a:buChar char=""/>
              <a:defRPr/>
            </a:pPr>
            <a:r>
              <a:rPr lang="ru-RU" dirty="0" smtClean="0"/>
              <a:t>Средняя продолжительность предстоящей жизни.</a:t>
            </a:r>
          </a:p>
          <a:p>
            <a:pPr marL="274320" indent="-274320" eaLnBrk="1" fontAlgn="auto" hangingPunct="1">
              <a:spcAft>
                <a:spcPts val="0"/>
              </a:spcAft>
              <a:buFont typeface="Wingdings"/>
              <a:buChar char=""/>
              <a:defRPr/>
            </a:pPr>
            <a:r>
              <a:rPr lang="ru-RU" dirty="0" smtClean="0"/>
              <a:t>Гигиеническая грамотность населения.</a:t>
            </a:r>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b="1" dirty="0" smtClean="0"/>
              <a:t>Соотношение различных факторов, влияющих на здоровье</a:t>
            </a:r>
            <a:endParaRPr lang="ru-RU" dirty="0"/>
          </a:p>
        </p:txBody>
      </p:sp>
      <p:sp>
        <p:nvSpPr>
          <p:cNvPr id="3" name="Содержимое 2"/>
          <p:cNvSpPr>
            <a:spLocks noGrp="1"/>
          </p:cNvSpPr>
          <p:nvPr>
            <p:ph sz="quarter" idx="1"/>
          </p:nvPr>
        </p:nvSpPr>
        <p:spPr>
          <a:xfrm>
            <a:off x="457200" y="1600200"/>
            <a:ext cx="7467600" cy="4873625"/>
          </a:xfrm>
        </p:spPr>
        <p:txBody>
          <a:bodyPr>
            <a:normAutofit fontScale="62500" lnSpcReduction="20000"/>
          </a:bodyPr>
          <a:lstStyle/>
          <a:p>
            <a:pPr marL="274320" indent="-274320" eaLnBrk="1" fontAlgn="auto" hangingPunct="1">
              <a:spcAft>
                <a:spcPts val="0"/>
              </a:spcAft>
              <a:buFont typeface="Wingdings"/>
              <a:buNone/>
              <a:defRPr/>
            </a:pPr>
            <a:r>
              <a:rPr lang="ru-RU" dirty="0" smtClean="0"/>
              <a:t>Согласно данным ВОЗ, соотношение условий, влияющих на здоровье, таково:</a:t>
            </a:r>
          </a:p>
          <a:p>
            <a:pPr marL="274320" indent="-274320" eaLnBrk="1" fontAlgn="auto" hangingPunct="1">
              <a:spcAft>
                <a:spcPts val="0"/>
              </a:spcAft>
              <a:buFont typeface="Wingdings"/>
              <a:buNone/>
              <a:defRPr/>
            </a:pPr>
            <a:endParaRPr lang="ru-RU" dirty="0" smtClean="0"/>
          </a:p>
          <a:p>
            <a:pPr marL="274320" indent="-274320" eaLnBrk="1" fontAlgn="auto" hangingPunct="1">
              <a:spcAft>
                <a:spcPts val="0"/>
              </a:spcAft>
              <a:buFont typeface="Wingdings"/>
              <a:buChar char=""/>
              <a:defRPr/>
            </a:pPr>
            <a:r>
              <a:rPr lang="ru-RU" dirty="0" smtClean="0"/>
              <a:t>Условия и образ жизни, питание — 50 %</a:t>
            </a:r>
          </a:p>
          <a:p>
            <a:pPr marL="274320" indent="-274320" eaLnBrk="1" fontAlgn="auto" hangingPunct="1">
              <a:spcAft>
                <a:spcPts val="0"/>
              </a:spcAft>
              <a:buFont typeface="Wingdings"/>
              <a:buChar char=""/>
              <a:defRPr/>
            </a:pPr>
            <a:r>
              <a:rPr lang="ru-RU" dirty="0" smtClean="0"/>
              <a:t>Генетика и наследственность — 20 %</a:t>
            </a:r>
          </a:p>
          <a:p>
            <a:pPr marL="274320" indent="-274320" eaLnBrk="1" fontAlgn="auto" hangingPunct="1">
              <a:spcAft>
                <a:spcPts val="0"/>
              </a:spcAft>
              <a:buFont typeface="Wingdings"/>
              <a:buChar char=""/>
              <a:defRPr/>
            </a:pPr>
            <a:r>
              <a:rPr lang="ru-RU" dirty="0" smtClean="0"/>
              <a:t>Внешняя среда, природные условия — 20 %</a:t>
            </a:r>
          </a:p>
          <a:p>
            <a:pPr marL="274320" indent="-274320" eaLnBrk="1" fontAlgn="auto" hangingPunct="1">
              <a:spcAft>
                <a:spcPts val="0"/>
              </a:spcAft>
              <a:buFont typeface="Wingdings"/>
              <a:buChar char=""/>
              <a:defRPr/>
            </a:pPr>
            <a:r>
              <a:rPr lang="ru-RU" dirty="0" smtClean="0"/>
              <a:t>Здравоохранение — 10 %</a:t>
            </a:r>
          </a:p>
          <a:p>
            <a:pPr marL="274320" indent="-274320" eaLnBrk="1" fontAlgn="auto" hangingPunct="1">
              <a:spcAft>
                <a:spcPts val="0"/>
              </a:spcAft>
              <a:buFont typeface="Wingdings"/>
              <a:buChar char=""/>
              <a:defRPr/>
            </a:pPr>
            <a:r>
              <a:rPr lang="ru-RU" dirty="0" smtClean="0"/>
              <a:t>Здоровье закладывается в геноме человека от генов родителей. На здоровье также влияют:</a:t>
            </a:r>
          </a:p>
          <a:p>
            <a:pPr marL="274320" indent="-274320" eaLnBrk="1" fontAlgn="auto" hangingPunct="1">
              <a:spcAft>
                <a:spcPts val="0"/>
              </a:spcAft>
              <a:buFont typeface="Wingdings"/>
              <a:buChar char=""/>
              <a:defRPr/>
            </a:pPr>
            <a:r>
              <a:rPr lang="ru-RU" dirty="0" smtClean="0"/>
              <a:t>питание</a:t>
            </a:r>
          </a:p>
          <a:p>
            <a:pPr marL="274320" indent="-274320" eaLnBrk="1" fontAlgn="auto" hangingPunct="1">
              <a:spcAft>
                <a:spcPts val="0"/>
              </a:spcAft>
              <a:buFont typeface="Wingdings"/>
              <a:buChar char=""/>
              <a:defRPr/>
            </a:pPr>
            <a:r>
              <a:rPr lang="ru-RU" dirty="0" smtClean="0"/>
              <a:t>качество окружающей среды</a:t>
            </a:r>
          </a:p>
          <a:p>
            <a:pPr marL="274320" indent="-274320" eaLnBrk="1" fontAlgn="auto" hangingPunct="1">
              <a:spcAft>
                <a:spcPts val="0"/>
              </a:spcAft>
              <a:buFont typeface="Wingdings"/>
              <a:buChar char=""/>
              <a:defRPr/>
            </a:pPr>
            <a:r>
              <a:rPr lang="ru-RU" dirty="0" smtClean="0"/>
              <a:t>тренировка (спорт, занятия физкультурой, зарядка)</a:t>
            </a:r>
          </a:p>
          <a:p>
            <a:pPr marL="274320" indent="-274320" eaLnBrk="1" fontAlgn="auto" hangingPunct="1">
              <a:spcAft>
                <a:spcPts val="0"/>
              </a:spcAft>
              <a:buFont typeface="Wingdings"/>
              <a:buChar char=""/>
              <a:defRPr/>
            </a:pPr>
            <a:r>
              <a:rPr lang="ru-RU" dirty="0" smtClean="0"/>
              <a:t>Факторы, отрицательно влияющие на здоровье: стресс, болезни, загрязнение окружающей среды, курение, алкоголь, наркотики, старение</a:t>
            </a:r>
          </a:p>
          <a:p>
            <a:pPr marL="274320" indent="-274320" eaLnBrk="1" fontAlgn="auto" hangingPunct="1">
              <a:spcAft>
                <a:spcPts val="0"/>
              </a:spcAft>
              <a:buFont typeface="Wingdings"/>
              <a:buNone/>
              <a:defRPr/>
            </a:pPr>
            <a:r>
              <a:rPr lang="ru-RU" sz="3200" b="1" dirty="0" smtClean="0"/>
              <a:t>Восточный подход</a:t>
            </a:r>
          </a:p>
          <a:p>
            <a:pPr marL="274320" indent="-274320" eaLnBrk="1" fontAlgn="auto" hangingPunct="1">
              <a:spcAft>
                <a:spcPts val="0"/>
              </a:spcAft>
              <a:buFont typeface="Wingdings"/>
              <a:buNone/>
              <a:defRPr/>
            </a:pPr>
            <a:r>
              <a:rPr lang="ru-RU" dirty="0" smtClean="0"/>
              <a:t>Однако, восточная медицина относит к факторам, составляющим здоровье:</a:t>
            </a:r>
          </a:p>
          <a:p>
            <a:pPr marL="274320" indent="-274320" eaLnBrk="1" fontAlgn="auto" hangingPunct="1">
              <a:spcAft>
                <a:spcPts val="0"/>
              </a:spcAft>
              <a:buFont typeface="Wingdings"/>
              <a:buNone/>
              <a:defRPr/>
            </a:pPr>
            <a:endParaRPr lang="ru-RU" dirty="0" smtClean="0"/>
          </a:p>
          <a:p>
            <a:pPr marL="274320" indent="-274320" eaLnBrk="1" fontAlgn="auto" hangingPunct="1">
              <a:spcAft>
                <a:spcPts val="0"/>
              </a:spcAft>
              <a:buFont typeface="Wingdings"/>
              <a:buChar char=""/>
              <a:defRPr/>
            </a:pPr>
            <a:r>
              <a:rPr lang="ru-RU" dirty="0" smtClean="0"/>
              <a:t>Образ мыслей (70 %)</a:t>
            </a:r>
          </a:p>
          <a:p>
            <a:pPr marL="274320" indent="-274320" eaLnBrk="1" fontAlgn="auto" hangingPunct="1">
              <a:spcAft>
                <a:spcPts val="0"/>
              </a:spcAft>
              <a:buFont typeface="Wingdings"/>
              <a:buChar char=""/>
              <a:defRPr/>
            </a:pPr>
            <a:r>
              <a:rPr lang="ru-RU" dirty="0" smtClean="0"/>
              <a:t>Образ жизни (20 %)</a:t>
            </a:r>
          </a:p>
          <a:p>
            <a:pPr marL="274320" indent="-274320" eaLnBrk="1" fontAlgn="auto" hangingPunct="1">
              <a:spcAft>
                <a:spcPts val="0"/>
              </a:spcAft>
              <a:buFont typeface="Wingdings"/>
              <a:buChar char=""/>
              <a:defRPr/>
            </a:pPr>
            <a:r>
              <a:rPr lang="ru-RU" dirty="0" smtClean="0"/>
              <a:t>Образ питания (10 %)</a:t>
            </a:r>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24</TotalTime>
  <Words>318</Words>
  <Application>Microsoft Office PowerPoint</Application>
  <PresentationFormat>On-screen Show (4:3)</PresentationFormat>
  <Paragraphs>78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Century Schoolbook</vt:lpstr>
      <vt:lpstr>Wingdings</vt:lpstr>
      <vt:lpstr>Wingdings 2</vt:lpstr>
      <vt:lpstr>Calibri</vt:lpstr>
      <vt:lpstr>Эркер</vt:lpstr>
      <vt:lpstr>Здоровье человека. Общие понятие, критерии и определение. Здоровье и благополучие человека. Физическое и духовное здоровье. Основные факторы.</vt:lpstr>
      <vt:lpstr>Что такое здоровье?</vt:lpstr>
      <vt:lpstr>Slide 3</vt:lpstr>
      <vt:lpstr>Здоровье с позиций ВОЗ.</vt:lpstr>
      <vt:lpstr>Некоторые биологические показатели нормы для среднего взрослого человека</vt:lpstr>
      <vt:lpstr>Уровни здоровья в медико-социальных исследованиях</vt:lpstr>
      <vt:lpstr>Неофициальная классификация степеней здоровья</vt:lpstr>
      <vt:lpstr>Социальные факторы, влияющие на здоровье</vt:lpstr>
      <vt:lpstr>Соотношение различных факторов, влияющих на здоровье</vt:lpstr>
      <vt:lpstr>Критерии общественного здоровья</vt:lpstr>
      <vt:lpstr>Поддержание и восстановление здоровья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Здоровье человека</dc:title>
  <dc:creator>Полина</dc:creator>
  <cp:lastModifiedBy>Windows User</cp:lastModifiedBy>
  <cp:revision>7</cp:revision>
  <dcterms:created xsi:type="dcterms:W3CDTF">2010-12-10T13:04:43Z</dcterms:created>
  <dcterms:modified xsi:type="dcterms:W3CDTF">2017-03-22T02:12:56Z</dcterms:modified>
</cp:coreProperties>
</file>