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2" r:id="rId4"/>
    <p:sldId id="267" r:id="rId5"/>
    <p:sldId id="268" r:id="rId6"/>
    <p:sldId id="263" r:id="rId7"/>
    <p:sldId id="264" r:id="rId8"/>
    <p:sldId id="265" r:id="rId9"/>
    <p:sldId id="266" r:id="rId10"/>
    <p:sldId id="260" r:id="rId11"/>
    <p:sldId id="257" r:id="rId12"/>
    <p:sldId id="258" r:id="rId13"/>
    <p:sldId id="25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19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D3F07AE8-5A08-4F19-81A0-CD9ED3D63613}" type="datetimeFigureOut">
              <a:rPr lang="ru-RU" smtClean="0"/>
              <a:pPr/>
              <a:t>11.11.2012</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DE5BBC7E-2D74-4C6E-B7C9-91FED0E0E47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3F07AE8-5A08-4F19-81A0-CD9ED3D63613}" type="datetimeFigureOut">
              <a:rPr lang="ru-RU" smtClean="0"/>
              <a:pPr/>
              <a:t>11.11.2012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5BBC7E-2D74-4C6E-B7C9-91FED0E0E47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3F07AE8-5A08-4F19-81A0-CD9ED3D63613}" type="datetimeFigureOut">
              <a:rPr lang="ru-RU" smtClean="0"/>
              <a:pPr/>
              <a:t>11.11.2012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5BBC7E-2D74-4C6E-B7C9-91FED0E0E47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D3F07AE8-5A08-4F19-81A0-CD9ED3D63613}" type="datetimeFigureOut">
              <a:rPr lang="ru-RU" smtClean="0"/>
              <a:pPr/>
              <a:t>11.11.2012</a:t>
            </a:fld>
            <a:endParaRPr lang="ru-RU"/>
          </a:p>
        </p:txBody>
      </p:sp>
      <p:sp>
        <p:nvSpPr>
          <p:cNvPr id="9" name="Номер слайда 8"/>
          <p:cNvSpPr>
            <a:spLocks noGrp="1"/>
          </p:cNvSpPr>
          <p:nvPr>
            <p:ph type="sldNum" sz="quarter" idx="15"/>
          </p:nvPr>
        </p:nvSpPr>
        <p:spPr/>
        <p:txBody>
          <a:bodyPr rtlCol="0"/>
          <a:lstStyle/>
          <a:p>
            <a:fld id="{DE5BBC7E-2D74-4C6E-B7C9-91FED0E0E471}"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D3F07AE8-5A08-4F19-81A0-CD9ED3D63613}" type="datetimeFigureOut">
              <a:rPr lang="ru-RU" smtClean="0"/>
              <a:pPr/>
              <a:t>11.11.2012</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DE5BBC7E-2D74-4C6E-B7C9-91FED0E0E47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D3F07AE8-5A08-4F19-81A0-CD9ED3D63613}" type="datetimeFigureOut">
              <a:rPr lang="ru-RU" smtClean="0"/>
              <a:pPr/>
              <a:t>11.11.2012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E5BBC7E-2D74-4C6E-B7C9-91FED0E0E471}"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D3F07AE8-5A08-4F19-81A0-CD9ED3D63613}" type="datetimeFigureOut">
              <a:rPr lang="ru-RU" smtClean="0"/>
              <a:pPr/>
              <a:t>11.11.2012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E5BBC7E-2D74-4C6E-B7C9-91FED0E0E471}"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D3F07AE8-5A08-4F19-81A0-CD9ED3D63613}" type="datetimeFigureOut">
              <a:rPr lang="ru-RU" smtClean="0"/>
              <a:pPr/>
              <a:t>11.11.2012</a:t>
            </a:fld>
            <a:endParaRPr lang="ru-RU"/>
          </a:p>
        </p:txBody>
      </p:sp>
      <p:sp>
        <p:nvSpPr>
          <p:cNvPr id="7" name="Номер слайда 6"/>
          <p:cNvSpPr>
            <a:spLocks noGrp="1"/>
          </p:cNvSpPr>
          <p:nvPr>
            <p:ph type="sldNum" sz="quarter" idx="11"/>
          </p:nvPr>
        </p:nvSpPr>
        <p:spPr/>
        <p:txBody>
          <a:bodyPr rtlCol="0"/>
          <a:lstStyle/>
          <a:p>
            <a:fld id="{DE5BBC7E-2D74-4C6E-B7C9-91FED0E0E471}"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3F07AE8-5A08-4F19-81A0-CD9ED3D63613}" type="datetimeFigureOut">
              <a:rPr lang="ru-RU" smtClean="0"/>
              <a:pPr/>
              <a:t>11.11.2012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E5BBC7E-2D74-4C6E-B7C9-91FED0E0E47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D3F07AE8-5A08-4F19-81A0-CD9ED3D63613}" type="datetimeFigureOut">
              <a:rPr lang="ru-RU" smtClean="0"/>
              <a:pPr/>
              <a:t>11.11.2012</a:t>
            </a:fld>
            <a:endParaRPr lang="ru-RU"/>
          </a:p>
        </p:txBody>
      </p:sp>
      <p:sp>
        <p:nvSpPr>
          <p:cNvPr id="22" name="Номер слайда 21"/>
          <p:cNvSpPr>
            <a:spLocks noGrp="1"/>
          </p:cNvSpPr>
          <p:nvPr>
            <p:ph type="sldNum" sz="quarter" idx="15"/>
          </p:nvPr>
        </p:nvSpPr>
        <p:spPr/>
        <p:txBody>
          <a:bodyPr rtlCol="0"/>
          <a:lstStyle/>
          <a:p>
            <a:fld id="{DE5BBC7E-2D74-4C6E-B7C9-91FED0E0E471}"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D3F07AE8-5A08-4F19-81A0-CD9ED3D63613}" type="datetimeFigureOut">
              <a:rPr lang="ru-RU" smtClean="0"/>
              <a:pPr/>
              <a:t>11.11.2012</a:t>
            </a:fld>
            <a:endParaRPr lang="ru-RU"/>
          </a:p>
        </p:txBody>
      </p:sp>
      <p:sp>
        <p:nvSpPr>
          <p:cNvPr id="18" name="Номер слайда 17"/>
          <p:cNvSpPr>
            <a:spLocks noGrp="1"/>
          </p:cNvSpPr>
          <p:nvPr>
            <p:ph type="sldNum" sz="quarter" idx="11"/>
          </p:nvPr>
        </p:nvSpPr>
        <p:spPr/>
        <p:txBody>
          <a:bodyPr rtlCol="0"/>
          <a:lstStyle/>
          <a:p>
            <a:fld id="{DE5BBC7E-2D74-4C6E-B7C9-91FED0E0E471}"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3F07AE8-5A08-4F19-81A0-CD9ED3D63613}" type="datetimeFigureOut">
              <a:rPr lang="ru-RU" smtClean="0"/>
              <a:pPr/>
              <a:t>11.11.2012</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E5BBC7E-2D74-4C6E-B7C9-91FED0E0E47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57356" y="1142984"/>
            <a:ext cx="7037504" cy="2308324"/>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4800" b="1" cap="none" spc="0" dirty="0" smtClean="0">
                <a:ln/>
                <a:solidFill>
                  <a:schemeClr val="accent3"/>
                </a:solidFill>
                <a:effectLst/>
              </a:rPr>
              <a:t>Породы древесины.</a:t>
            </a:r>
          </a:p>
          <a:p>
            <a:pPr algn="ctr"/>
            <a:r>
              <a:rPr lang="ru-RU" sz="4800" b="1" dirty="0" smtClean="0">
                <a:ln/>
                <a:solidFill>
                  <a:schemeClr val="accent3"/>
                </a:solidFill>
              </a:rPr>
              <a:t>Строение и свойства</a:t>
            </a:r>
          </a:p>
          <a:p>
            <a:pPr algn="ctr"/>
            <a:r>
              <a:rPr lang="ru-RU" sz="4800" b="1" dirty="0" smtClean="0">
                <a:ln/>
                <a:solidFill>
                  <a:schemeClr val="accent3"/>
                </a:solidFill>
              </a:rPr>
              <a:t>о</a:t>
            </a:r>
            <a:r>
              <a:rPr lang="ru-RU" sz="4800" b="1" cap="none" spc="0" dirty="0" smtClean="0">
                <a:ln/>
                <a:solidFill>
                  <a:schemeClr val="accent3"/>
                </a:solidFill>
                <a:effectLst/>
              </a:rPr>
              <a:t>сновных пород.</a:t>
            </a:r>
            <a:endParaRPr lang="ru-RU" sz="4800" b="1" cap="none" spc="0" dirty="0">
              <a:ln/>
              <a:solidFill>
                <a:schemeClr val="accent3"/>
              </a:solidFill>
              <a:effectLst/>
            </a:endParaRPr>
          </a:p>
        </p:txBody>
      </p:sp>
      <p:pic>
        <p:nvPicPr>
          <p:cNvPr id="3" name="Рисунок 2" descr="1411_6687_640x480.jpg"/>
          <p:cNvPicPr>
            <a:picLocks noChangeAspect="1"/>
          </p:cNvPicPr>
          <p:nvPr/>
        </p:nvPicPr>
        <p:blipFill>
          <a:blip r:embed="rId2"/>
          <a:stretch>
            <a:fillRect/>
          </a:stretch>
        </p:blipFill>
        <p:spPr>
          <a:xfrm>
            <a:off x="3571868" y="3537667"/>
            <a:ext cx="4492628" cy="332033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сосна.jpg"/>
          <p:cNvPicPr>
            <a:picLocks noGrp="1" noChangeAspect="1"/>
          </p:cNvPicPr>
          <p:nvPr>
            <p:ph sz="quarter" idx="1"/>
          </p:nvPr>
        </p:nvPicPr>
        <p:blipFill>
          <a:blip r:embed="rId2"/>
          <a:stretch>
            <a:fillRect/>
          </a:stretch>
        </p:blipFill>
        <p:spPr>
          <a:xfrm>
            <a:off x="928662" y="1071546"/>
            <a:ext cx="2833351" cy="5473717"/>
          </a:xfrm>
        </p:spPr>
      </p:pic>
      <p:sp>
        <p:nvSpPr>
          <p:cNvPr id="7" name="Прямоугольник 6"/>
          <p:cNvSpPr/>
          <p:nvPr/>
        </p:nvSpPr>
        <p:spPr>
          <a:xfrm>
            <a:off x="214282" y="0"/>
            <a:ext cx="8358246" cy="92333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5400" b="1" dirty="0" smtClean="0">
                <a:ln/>
                <a:solidFill>
                  <a:schemeClr val="accent3"/>
                </a:solidFill>
              </a:rPr>
              <a:t>Строение дерева</a:t>
            </a:r>
            <a:endParaRPr lang="ru-RU" sz="5400" b="1" cap="none" spc="0" dirty="0">
              <a:ln/>
              <a:solidFill>
                <a:schemeClr val="accent3"/>
              </a:solidFill>
              <a:effectLst/>
            </a:endParaRPr>
          </a:p>
        </p:txBody>
      </p:sp>
      <p:sp>
        <p:nvSpPr>
          <p:cNvPr id="10" name="Правая фигурная скобка 9"/>
          <p:cNvSpPr/>
          <p:nvPr/>
        </p:nvSpPr>
        <p:spPr>
          <a:xfrm>
            <a:off x="3428992" y="1142984"/>
            <a:ext cx="928694" cy="200026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 name="Правая фигурная скобка 10"/>
          <p:cNvSpPr/>
          <p:nvPr/>
        </p:nvSpPr>
        <p:spPr>
          <a:xfrm>
            <a:off x="3428992" y="3143248"/>
            <a:ext cx="928694" cy="228601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sp>
        <p:nvSpPr>
          <p:cNvPr id="12" name="Правая фигурная скобка 11"/>
          <p:cNvSpPr/>
          <p:nvPr/>
        </p:nvSpPr>
        <p:spPr>
          <a:xfrm>
            <a:off x="3428992" y="5429264"/>
            <a:ext cx="928694" cy="85725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 name="TextBox 12"/>
          <p:cNvSpPr txBox="1"/>
          <p:nvPr/>
        </p:nvSpPr>
        <p:spPr>
          <a:xfrm>
            <a:off x="4357686" y="1357298"/>
            <a:ext cx="3929090" cy="1569660"/>
          </a:xfrm>
          <a:prstGeom prst="rect">
            <a:avLst/>
          </a:prstGeom>
          <a:ln>
            <a:solidFill>
              <a:srgbClr val="7030A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sz="2400" dirty="0" smtClean="0">
                <a:solidFill>
                  <a:schemeClr val="accent3"/>
                </a:solidFill>
                <a:effectLst>
                  <a:outerShdw blurRad="38100" dist="38100" dir="2700000" algn="tl">
                    <a:srgbClr val="000000">
                      <a:alpha val="43137"/>
                    </a:srgbClr>
                  </a:outerShdw>
                </a:effectLst>
              </a:rPr>
              <a:t>Крона</a:t>
            </a:r>
            <a:r>
              <a:rPr lang="ru-RU" sz="2400" dirty="0" smtClean="0">
                <a:solidFill>
                  <a:schemeClr val="accent3"/>
                </a:solidFill>
              </a:rPr>
              <a:t>.  </a:t>
            </a:r>
          </a:p>
          <a:p>
            <a:r>
              <a:rPr lang="ru-RU" dirty="0" smtClean="0">
                <a:solidFill>
                  <a:srgbClr val="7030A0"/>
                </a:solidFill>
              </a:rPr>
              <a:t>Используется: </a:t>
            </a:r>
          </a:p>
          <a:p>
            <a:pPr>
              <a:buFont typeface="Wingdings" pitchFamily="2" charset="2"/>
              <a:buChar char="ü"/>
            </a:pPr>
            <a:r>
              <a:rPr lang="ru-RU" dirty="0" smtClean="0">
                <a:solidFill>
                  <a:srgbClr val="7030A0"/>
                </a:solidFill>
              </a:rPr>
              <a:t>в химической промышленности</a:t>
            </a:r>
          </a:p>
          <a:p>
            <a:pPr>
              <a:buFont typeface="Wingdings" pitchFamily="2" charset="2"/>
              <a:buChar char="ü"/>
            </a:pPr>
            <a:r>
              <a:rPr lang="ru-RU" dirty="0" smtClean="0">
                <a:solidFill>
                  <a:srgbClr val="7030A0"/>
                </a:solidFill>
              </a:rPr>
              <a:t>получение щепы  для ДСП</a:t>
            </a:r>
          </a:p>
          <a:p>
            <a:pPr>
              <a:buFont typeface="Wingdings" pitchFamily="2" charset="2"/>
              <a:buChar char="ü"/>
            </a:pPr>
            <a:r>
              <a:rPr lang="ru-RU" dirty="0" smtClean="0">
                <a:solidFill>
                  <a:srgbClr val="7030A0"/>
                </a:solidFill>
              </a:rPr>
              <a:t> в качестве топлива и др.</a:t>
            </a:r>
            <a:endParaRPr lang="ru-RU" dirty="0">
              <a:solidFill>
                <a:srgbClr val="7030A0"/>
              </a:solidFill>
            </a:endParaRPr>
          </a:p>
        </p:txBody>
      </p:sp>
      <p:sp>
        <p:nvSpPr>
          <p:cNvPr id="14" name="TextBox 13"/>
          <p:cNvSpPr txBox="1"/>
          <p:nvPr/>
        </p:nvSpPr>
        <p:spPr>
          <a:xfrm>
            <a:off x="4357686" y="3214686"/>
            <a:ext cx="4143404" cy="1846659"/>
          </a:xfrm>
          <a:prstGeom prst="rect">
            <a:avLst/>
          </a:prstGeom>
          <a:ln>
            <a:solidFill>
              <a:srgbClr val="7030A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sz="2400" dirty="0" smtClean="0">
                <a:solidFill>
                  <a:schemeClr val="accent3"/>
                </a:solidFill>
                <a:effectLst>
                  <a:outerShdw blurRad="38100" dist="38100" dir="2700000" algn="tl">
                    <a:srgbClr val="000000">
                      <a:alpha val="43137"/>
                    </a:srgbClr>
                  </a:outerShdw>
                </a:effectLst>
              </a:rPr>
              <a:t>Ствол</a:t>
            </a:r>
            <a:r>
              <a:rPr lang="ru-RU" sz="2400" dirty="0" smtClean="0">
                <a:solidFill>
                  <a:schemeClr val="accent3"/>
                </a:solidFill>
              </a:rPr>
              <a:t>.  </a:t>
            </a:r>
          </a:p>
          <a:p>
            <a:r>
              <a:rPr lang="ru-RU" dirty="0" smtClean="0">
                <a:solidFill>
                  <a:srgbClr val="7030A0"/>
                </a:solidFill>
              </a:rPr>
              <a:t>Используется: </a:t>
            </a:r>
          </a:p>
          <a:p>
            <a:pPr>
              <a:buFont typeface="Wingdings" pitchFamily="2" charset="2"/>
              <a:buChar char="ü"/>
            </a:pPr>
            <a:r>
              <a:rPr lang="ru-RU" dirty="0" smtClean="0">
                <a:solidFill>
                  <a:srgbClr val="7030A0"/>
                </a:solidFill>
              </a:rPr>
              <a:t>Строительные  и пиломатериалы (брёвна, столбы, брус, доски, фанера, ДСП, ДВП и др.)</a:t>
            </a:r>
          </a:p>
          <a:p>
            <a:pPr>
              <a:buFont typeface="Wingdings" pitchFamily="2" charset="2"/>
              <a:buChar char="ü"/>
            </a:pPr>
            <a:r>
              <a:rPr lang="ru-RU" dirty="0" smtClean="0">
                <a:solidFill>
                  <a:srgbClr val="7030A0"/>
                </a:solidFill>
              </a:rPr>
              <a:t>в химической промышленности</a:t>
            </a:r>
          </a:p>
        </p:txBody>
      </p:sp>
      <p:sp>
        <p:nvSpPr>
          <p:cNvPr id="15" name="TextBox 14"/>
          <p:cNvSpPr txBox="1"/>
          <p:nvPr/>
        </p:nvSpPr>
        <p:spPr>
          <a:xfrm>
            <a:off x="4357686" y="5357826"/>
            <a:ext cx="4143404" cy="1015663"/>
          </a:xfrm>
          <a:prstGeom prst="rect">
            <a:avLst/>
          </a:prstGeom>
          <a:ln>
            <a:solidFill>
              <a:srgbClr val="7030A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sz="2400" dirty="0" smtClean="0">
                <a:solidFill>
                  <a:schemeClr val="accent3"/>
                </a:solidFill>
                <a:effectLst>
                  <a:outerShdw blurRad="38100" dist="38100" dir="2700000" algn="tl">
                    <a:srgbClr val="000000">
                      <a:alpha val="43137"/>
                    </a:srgbClr>
                  </a:outerShdw>
                </a:effectLst>
              </a:rPr>
              <a:t>Корни</a:t>
            </a:r>
            <a:r>
              <a:rPr lang="ru-RU" sz="2400" dirty="0" smtClean="0">
                <a:solidFill>
                  <a:schemeClr val="accent3"/>
                </a:solidFill>
              </a:rPr>
              <a:t> </a:t>
            </a:r>
          </a:p>
          <a:p>
            <a:r>
              <a:rPr lang="ru-RU" dirty="0" smtClean="0">
                <a:solidFill>
                  <a:srgbClr val="7030A0"/>
                </a:solidFill>
              </a:rPr>
              <a:t>Используются: </a:t>
            </a:r>
          </a:p>
          <a:p>
            <a:pPr>
              <a:buFont typeface="Wingdings" pitchFamily="2" charset="2"/>
              <a:buChar char="ü"/>
            </a:pPr>
            <a:r>
              <a:rPr lang="ru-RU" dirty="0" smtClean="0">
                <a:solidFill>
                  <a:srgbClr val="7030A0"/>
                </a:solidFill>
              </a:rPr>
              <a:t>в химической промышленности</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7467600" cy="785818"/>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5400" b="1" cap="none" dirty="0" smtClean="0">
                <a:ln/>
                <a:solidFill>
                  <a:schemeClr val="accent3"/>
                </a:solidFill>
              </a:rPr>
              <a:t>Разрезы ствола</a:t>
            </a:r>
            <a:endParaRPr lang="ru-RU" sz="5400" b="1" cap="none" dirty="0">
              <a:ln/>
              <a:solidFill>
                <a:schemeClr val="accent3"/>
              </a:solidFill>
            </a:endParaRPr>
          </a:p>
        </p:txBody>
      </p:sp>
      <p:sp>
        <p:nvSpPr>
          <p:cNvPr id="7" name="TextBox 6"/>
          <p:cNvSpPr txBox="1"/>
          <p:nvPr/>
        </p:nvSpPr>
        <p:spPr>
          <a:xfrm>
            <a:off x="5929322" y="2857496"/>
            <a:ext cx="1714512" cy="646331"/>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ru-RU" dirty="0" smtClean="0"/>
              <a:t>Поперечный </a:t>
            </a:r>
          </a:p>
          <a:p>
            <a:pPr algn="ctr"/>
            <a:r>
              <a:rPr lang="ru-RU" dirty="0" smtClean="0"/>
              <a:t>(торцевой)</a:t>
            </a:r>
            <a:endParaRPr lang="ru-RU" dirty="0"/>
          </a:p>
        </p:txBody>
      </p:sp>
      <p:pic>
        <p:nvPicPr>
          <p:cNvPr id="10" name="Рисунок 9" descr="macrowood_03 копия.jpg"/>
          <p:cNvPicPr>
            <a:picLocks noChangeAspect="1"/>
          </p:cNvPicPr>
          <p:nvPr/>
        </p:nvPicPr>
        <p:blipFill>
          <a:blip r:embed="rId2"/>
          <a:stretch>
            <a:fillRect/>
          </a:stretch>
        </p:blipFill>
        <p:spPr>
          <a:xfrm>
            <a:off x="2571736" y="1000108"/>
            <a:ext cx="3267075" cy="5133975"/>
          </a:xfrm>
          <a:prstGeom prst="rect">
            <a:avLst/>
          </a:prstGeom>
        </p:spPr>
      </p:pic>
      <p:cxnSp>
        <p:nvCxnSpPr>
          <p:cNvPr id="12" name="Прямая соединительная линия 11"/>
          <p:cNvCxnSpPr/>
          <p:nvPr/>
        </p:nvCxnSpPr>
        <p:spPr>
          <a:xfrm>
            <a:off x="4643438" y="1357298"/>
            <a:ext cx="9286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16200000" flipH="1">
            <a:off x="5000628" y="1928802"/>
            <a:ext cx="1500198" cy="357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a:endCxn id="7" idx="1"/>
          </p:cNvCxnSpPr>
          <p:nvPr/>
        </p:nvCxnSpPr>
        <p:spPr>
          <a:xfrm flipV="1">
            <a:off x="5072066" y="3180662"/>
            <a:ext cx="857256" cy="34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4572000" y="5072074"/>
            <a:ext cx="114300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5400000" flipH="1" flipV="1">
            <a:off x="5000628" y="4143380"/>
            <a:ext cx="1643074" cy="2143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71472" y="2000240"/>
            <a:ext cx="1714512" cy="646331"/>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ru-RU" dirty="0" smtClean="0"/>
              <a:t>Радиальный</a:t>
            </a:r>
          </a:p>
          <a:p>
            <a:r>
              <a:rPr lang="ru-RU" dirty="0" smtClean="0"/>
              <a:t>(продольный)</a:t>
            </a:r>
            <a:endParaRPr lang="ru-RU" dirty="0"/>
          </a:p>
        </p:txBody>
      </p:sp>
      <p:cxnSp>
        <p:nvCxnSpPr>
          <p:cNvPr id="25" name="Прямая соединительная линия 24"/>
          <p:cNvCxnSpPr>
            <a:stCxn id="23" idx="3"/>
          </p:cNvCxnSpPr>
          <p:nvPr/>
        </p:nvCxnSpPr>
        <p:spPr>
          <a:xfrm flipV="1">
            <a:off x="2285984" y="2214554"/>
            <a:ext cx="1143008" cy="1088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28596" y="4286256"/>
            <a:ext cx="2000264" cy="369332"/>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ru-RU" dirty="0" err="1" smtClean="0"/>
              <a:t>Тангентальный</a:t>
            </a:r>
            <a:endParaRPr lang="ru-RU" dirty="0"/>
          </a:p>
        </p:txBody>
      </p:sp>
      <p:cxnSp>
        <p:nvCxnSpPr>
          <p:cNvPr id="30" name="Прямая соединительная линия 29"/>
          <p:cNvCxnSpPr>
            <a:stCxn id="28" idx="3"/>
          </p:cNvCxnSpPr>
          <p:nvPr/>
        </p:nvCxnSpPr>
        <p:spPr>
          <a:xfrm>
            <a:off x="2428860" y="4470922"/>
            <a:ext cx="1143008" cy="296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4-drevesina.jpg"/>
          <p:cNvPicPr>
            <a:picLocks noChangeAspect="1"/>
          </p:cNvPicPr>
          <p:nvPr/>
        </p:nvPicPr>
        <p:blipFill>
          <a:blip r:embed="rId2"/>
          <a:stretch>
            <a:fillRect/>
          </a:stretch>
        </p:blipFill>
        <p:spPr>
          <a:xfrm>
            <a:off x="2357422" y="1714488"/>
            <a:ext cx="3967697" cy="3760795"/>
          </a:xfrm>
          <a:prstGeom prst="rect">
            <a:avLst/>
          </a:prstGeom>
        </p:spPr>
      </p:pic>
      <p:cxnSp>
        <p:nvCxnSpPr>
          <p:cNvPr id="8" name="Прямая соединительная линия 7"/>
          <p:cNvCxnSpPr/>
          <p:nvPr/>
        </p:nvCxnSpPr>
        <p:spPr>
          <a:xfrm flipV="1">
            <a:off x="5786446" y="1571612"/>
            <a:ext cx="1071570" cy="5715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flipV="1">
            <a:off x="6072198" y="2786058"/>
            <a:ext cx="928694" cy="142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5572132" y="4714884"/>
            <a:ext cx="107157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10800000" flipV="1">
            <a:off x="2000232" y="4714884"/>
            <a:ext cx="1071570" cy="142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10800000">
            <a:off x="1785918" y="4071942"/>
            <a:ext cx="142876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rot="10800000">
            <a:off x="2000232" y="3500438"/>
            <a:ext cx="1785950"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rot="10800000">
            <a:off x="1714480" y="2214554"/>
            <a:ext cx="2000264" cy="5715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10800000">
            <a:off x="1714480" y="2214554"/>
            <a:ext cx="2000264" cy="857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858016" y="1285860"/>
            <a:ext cx="1500198" cy="646331"/>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ru-RU" dirty="0" smtClean="0"/>
              <a:t>Пробковый слой коры</a:t>
            </a:r>
            <a:endParaRPr lang="ru-RU" dirty="0"/>
          </a:p>
        </p:txBody>
      </p:sp>
      <p:sp>
        <p:nvSpPr>
          <p:cNvPr id="24" name="TextBox 23"/>
          <p:cNvSpPr txBox="1"/>
          <p:nvPr/>
        </p:nvSpPr>
        <p:spPr>
          <a:xfrm>
            <a:off x="7000892" y="2500306"/>
            <a:ext cx="1714512" cy="646331"/>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ru-RU" dirty="0" smtClean="0"/>
              <a:t>Лубяной слой коры</a:t>
            </a:r>
            <a:endParaRPr lang="ru-RU" dirty="0"/>
          </a:p>
        </p:txBody>
      </p:sp>
      <p:sp>
        <p:nvSpPr>
          <p:cNvPr id="25" name="TextBox 24"/>
          <p:cNvSpPr txBox="1"/>
          <p:nvPr/>
        </p:nvSpPr>
        <p:spPr>
          <a:xfrm>
            <a:off x="6643702" y="4500570"/>
            <a:ext cx="1143008" cy="369332"/>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ru-RU" dirty="0" smtClean="0"/>
              <a:t>Камбий</a:t>
            </a:r>
            <a:endParaRPr lang="ru-RU" dirty="0"/>
          </a:p>
        </p:txBody>
      </p:sp>
      <p:sp>
        <p:nvSpPr>
          <p:cNvPr id="26" name="TextBox 25"/>
          <p:cNvSpPr txBox="1"/>
          <p:nvPr/>
        </p:nvSpPr>
        <p:spPr>
          <a:xfrm>
            <a:off x="357158" y="1928802"/>
            <a:ext cx="1357322" cy="646331"/>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ru-RU" dirty="0" smtClean="0"/>
              <a:t>Годичные кольца</a:t>
            </a:r>
            <a:endParaRPr lang="ru-RU" dirty="0"/>
          </a:p>
        </p:txBody>
      </p:sp>
      <p:sp>
        <p:nvSpPr>
          <p:cNvPr id="27" name="TextBox 26"/>
          <p:cNvSpPr txBox="1"/>
          <p:nvPr/>
        </p:nvSpPr>
        <p:spPr>
          <a:xfrm>
            <a:off x="1142976" y="3286124"/>
            <a:ext cx="857256" cy="369332"/>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ru-RU" dirty="0" smtClean="0"/>
              <a:t>Ядро</a:t>
            </a:r>
            <a:endParaRPr lang="ru-RU" dirty="0"/>
          </a:p>
        </p:txBody>
      </p:sp>
      <p:sp>
        <p:nvSpPr>
          <p:cNvPr id="28" name="TextBox 27"/>
          <p:cNvSpPr txBox="1"/>
          <p:nvPr/>
        </p:nvSpPr>
        <p:spPr>
          <a:xfrm>
            <a:off x="214282" y="3929066"/>
            <a:ext cx="1571636" cy="369332"/>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ru-RU" dirty="0" smtClean="0"/>
              <a:t>Сердцевина</a:t>
            </a:r>
            <a:endParaRPr lang="ru-RU" dirty="0"/>
          </a:p>
        </p:txBody>
      </p:sp>
      <p:sp>
        <p:nvSpPr>
          <p:cNvPr id="29" name="TextBox 28"/>
          <p:cNvSpPr txBox="1"/>
          <p:nvPr/>
        </p:nvSpPr>
        <p:spPr>
          <a:xfrm>
            <a:off x="714348" y="4714884"/>
            <a:ext cx="1285884" cy="369332"/>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ru-RU" dirty="0" smtClean="0"/>
              <a:t>Заболонь</a:t>
            </a:r>
            <a:endParaRPr lang="ru-RU" dirty="0"/>
          </a:p>
        </p:txBody>
      </p:sp>
      <p:sp>
        <p:nvSpPr>
          <p:cNvPr id="30" name="Прямоугольник 29"/>
          <p:cNvSpPr/>
          <p:nvPr/>
        </p:nvSpPr>
        <p:spPr>
          <a:xfrm>
            <a:off x="357158" y="0"/>
            <a:ext cx="7956024" cy="92333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5400" b="1" cap="none" spc="0" dirty="0" smtClean="0">
                <a:ln/>
                <a:solidFill>
                  <a:schemeClr val="accent3"/>
                </a:solidFill>
                <a:effectLst/>
              </a:rPr>
              <a:t>Строение древесины</a:t>
            </a:r>
            <a:endParaRPr lang="ru-RU" sz="5400" b="1" cap="none" spc="0" dirty="0">
              <a:ln/>
              <a:solidFill>
                <a:schemeClr val="accent3"/>
              </a:solidFill>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214279" y="1071562"/>
          <a:ext cx="8501124" cy="5520606"/>
        </p:xfrm>
        <a:graphic>
          <a:graphicData uri="http://schemas.openxmlformats.org/drawingml/2006/table">
            <a:tbl>
              <a:tblPr firstRow="1" bandRow="1">
                <a:tableStyleId>{0505E3EF-67EA-436B-97B2-0124C06EBD24}</a:tableStyleId>
              </a:tblPr>
              <a:tblGrid>
                <a:gridCol w="4250562"/>
                <a:gridCol w="4250562"/>
              </a:tblGrid>
              <a:tr h="1025948">
                <a:tc>
                  <a:txBody>
                    <a:bodyPr/>
                    <a:lstStyle/>
                    <a:p>
                      <a:pPr algn="ctr"/>
                      <a:r>
                        <a:rPr kumimoji="0" lang="ru-RU" sz="2400" kern="1200" dirty="0" smtClean="0">
                          <a:effectLst>
                            <a:outerShdw blurRad="38100" dist="38100" dir="2700000" algn="tl">
                              <a:srgbClr val="000000">
                                <a:alpha val="43137"/>
                              </a:srgbClr>
                            </a:outerShdw>
                          </a:effectLst>
                        </a:rPr>
                        <a:t>Физические свойства</a:t>
                      </a:r>
                      <a:endParaRPr lang="ru-RU" sz="2400" dirty="0">
                        <a:effectLst>
                          <a:outerShdw blurRad="38100" dist="38100" dir="2700000" algn="tl">
                            <a:srgbClr val="000000">
                              <a:alpha val="43137"/>
                            </a:srgbClr>
                          </a:outerShdw>
                        </a:effectLst>
                      </a:endParaRPr>
                    </a:p>
                  </a:txBody>
                  <a:tcPr/>
                </a:tc>
                <a:tc>
                  <a:txBody>
                    <a:bodyPr/>
                    <a:lstStyle/>
                    <a:p>
                      <a:pPr algn="ctr"/>
                      <a:r>
                        <a:rPr kumimoji="0" lang="ru-RU" sz="2400" b="1" i="0" kern="1200" dirty="0" smtClean="0">
                          <a:solidFill>
                            <a:schemeClr val="dk1"/>
                          </a:solidFill>
                          <a:effectLst>
                            <a:outerShdw blurRad="38100" dist="38100" dir="2700000" algn="tl">
                              <a:srgbClr val="000000">
                                <a:alpha val="43137"/>
                              </a:srgbClr>
                            </a:outerShdw>
                          </a:effectLst>
                          <a:latin typeface="+mn-lt"/>
                          <a:ea typeface="+mn-ea"/>
                          <a:cs typeface="+mn-cs"/>
                        </a:rPr>
                        <a:t>Механические и технологические свойства</a:t>
                      </a:r>
                      <a:endParaRPr lang="ru-RU" sz="2400" dirty="0">
                        <a:effectLst>
                          <a:outerShdw blurRad="38100" dist="38100" dir="2700000" algn="tl">
                            <a:srgbClr val="000000">
                              <a:alpha val="43137"/>
                            </a:srgbClr>
                          </a:outerShdw>
                        </a:effectLst>
                      </a:endParaRPr>
                    </a:p>
                  </a:txBody>
                  <a:tcPr/>
                </a:tc>
              </a:tr>
              <a:tr h="4331886">
                <a:tc>
                  <a:txBody>
                    <a:bodyPr/>
                    <a:lstStyle/>
                    <a:p>
                      <a:pPr>
                        <a:buFont typeface="Arial" pitchFamily="34" charset="0"/>
                        <a:buChar char="•"/>
                      </a:pPr>
                      <a:r>
                        <a:rPr lang="ru-RU" sz="2400" dirty="0" smtClean="0"/>
                        <a:t> Плотность</a:t>
                      </a:r>
                    </a:p>
                    <a:p>
                      <a:pPr>
                        <a:buFont typeface="Arial" pitchFamily="34" charset="0"/>
                        <a:buChar char="•"/>
                      </a:pPr>
                      <a:r>
                        <a:rPr lang="ru-RU" sz="2400" dirty="0" smtClean="0"/>
                        <a:t> Влажность</a:t>
                      </a:r>
                    </a:p>
                    <a:p>
                      <a:pPr>
                        <a:buFont typeface="Arial" pitchFamily="34" charset="0"/>
                        <a:buChar char="•"/>
                      </a:pPr>
                      <a:r>
                        <a:rPr lang="ru-RU" sz="2400" dirty="0" smtClean="0"/>
                        <a:t> Запах</a:t>
                      </a:r>
                    </a:p>
                    <a:p>
                      <a:pPr>
                        <a:buFont typeface="Arial" pitchFamily="34" charset="0"/>
                        <a:buChar char="•"/>
                      </a:pPr>
                      <a:r>
                        <a:rPr lang="ru-RU" sz="2400" dirty="0" smtClean="0"/>
                        <a:t> Теплопроводность</a:t>
                      </a:r>
                    </a:p>
                    <a:p>
                      <a:pPr>
                        <a:buFont typeface="Arial" pitchFamily="34" charset="0"/>
                        <a:buChar char="•"/>
                      </a:pPr>
                      <a:r>
                        <a:rPr lang="ru-RU" sz="2400" dirty="0" smtClean="0"/>
                        <a:t> Звукопроводность</a:t>
                      </a:r>
                    </a:p>
                    <a:p>
                      <a:pPr>
                        <a:buFont typeface="Arial" pitchFamily="34" charset="0"/>
                        <a:buChar char="•"/>
                      </a:pPr>
                      <a:r>
                        <a:rPr lang="ru-RU" sz="2400" dirty="0" smtClean="0"/>
                        <a:t> Электропроводность</a:t>
                      </a:r>
                    </a:p>
                    <a:p>
                      <a:pPr>
                        <a:buFont typeface="Arial" pitchFamily="34" charset="0"/>
                        <a:buChar char="•"/>
                      </a:pPr>
                      <a:r>
                        <a:rPr lang="ru-RU" sz="2400" dirty="0" smtClean="0"/>
                        <a:t> Текстура</a:t>
                      </a:r>
                    </a:p>
                    <a:p>
                      <a:pPr>
                        <a:buFont typeface="Arial" pitchFamily="34" charset="0"/>
                        <a:buChar char="•"/>
                      </a:pPr>
                      <a:r>
                        <a:rPr lang="ru-RU" sz="2400" dirty="0" smtClean="0"/>
                        <a:t> Блеск</a:t>
                      </a:r>
                    </a:p>
                    <a:p>
                      <a:pPr>
                        <a:buFont typeface="Arial" pitchFamily="34" charset="0"/>
                        <a:buChar char="•"/>
                      </a:pPr>
                      <a:r>
                        <a:rPr lang="ru-RU" sz="2400" dirty="0" smtClean="0"/>
                        <a:t> Цвет</a:t>
                      </a:r>
                    </a:p>
                    <a:p>
                      <a:pPr>
                        <a:buFont typeface="Arial" pitchFamily="34" charset="0"/>
                        <a:buChar char="•"/>
                      </a:pPr>
                      <a:endParaRPr lang="ru-RU" sz="2400" dirty="0"/>
                    </a:p>
                  </a:txBody>
                  <a:tcPr/>
                </a:tc>
                <a:tc>
                  <a:txBody>
                    <a:bodyPr/>
                    <a:lstStyle/>
                    <a:p>
                      <a:pPr>
                        <a:buFont typeface="Arial" pitchFamily="34" charset="0"/>
                        <a:buChar char="•"/>
                      </a:pPr>
                      <a:r>
                        <a:rPr lang="ru-RU" sz="2400" dirty="0" smtClean="0"/>
                        <a:t> Твёрдость</a:t>
                      </a:r>
                    </a:p>
                    <a:p>
                      <a:pPr>
                        <a:buFont typeface="Arial" pitchFamily="34" charset="0"/>
                        <a:buChar char="•"/>
                      </a:pPr>
                      <a:r>
                        <a:rPr lang="ru-RU" sz="2400" dirty="0" smtClean="0"/>
                        <a:t> Упругость</a:t>
                      </a:r>
                    </a:p>
                    <a:p>
                      <a:pPr>
                        <a:buFont typeface="Arial" pitchFamily="34" charset="0"/>
                        <a:buChar char="•"/>
                      </a:pPr>
                      <a:r>
                        <a:rPr lang="ru-RU" sz="2400" dirty="0" smtClean="0"/>
                        <a:t> Прочность</a:t>
                      </a:r>
                    </a:p>
                    <a:p>
                      <a:pPr>
                        <a:buFont typeface="Arial" pitchFamily="34" charset="0"/>
                        <a:buChar char="•"/>
                      </a:pPr>
                      <a:r>
                        <a:rPr lang="ru-RU" sz="2400" dirty="0" smtClean="0"/>
                        <a:t> Износостойкость</a:t>
                      </a:r>
                    </a:p>
                    <a:p>
                      <a:pPr>
                        <a:buFont typeface="Arial" pitchFamily="34" charset="0"/>
                        <a:buChar char="•"/>
                      </a:pPr>
                      <a:r>
                        <a:rPr lang="ru-RU" sz="2400" dirty="0" smtClean="0"/>
                        <a:t> Сопротивление раскалыванию</a:t>
                      </a:r>
                      <a:endParaRPr lang="ru-RU" sz="2400" dirty="0"/>
                    </a:p>
                  </a:txBody>
                  <a:tcPr/>
                </a:tc>
              </a:tr>
            </a:tbl>
          </a:graphicData>
        </a:graphic>
      </p:graphicFrame>
      <p:sp>
        <p:nvSpPr>
          <p:cNvPr id="5" name="Прямоугольник 4"/>
          <p:cNvSpPr/>
          <p:nvPr/>
        </p:nvSpPr>
        <p:spPr>
          <a:xfrm>
            <a:off x="571472" y="0"/>
            <a:ext cx="7840608"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5400" b="1" cap="none" spc="0" dirty="0" smtClean="0">
                <a:ln/>
                <a:solidFill>
                  <a:schemeClr val="accent3"/>
                </a:solidFill>
                <a:effectLst/>
              </a:rPr>
              <a:t>Свойства древесины</a:t>
            </a:r>
            <a:endParaRPr lang="ru-RU" sz="5400" b="1" cap="none" spc="0" dirty="0">
              <a:ln/>
              <a:solidFill>
                <a:schemeClr val="accent3"/>
              </a:solidFill>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214281" y="142852"/>
          <a:ext cx="8501124" cy="6429420"/>
        </p:xfrm>
        <a:graphic>
          <a:graphicData uri="http://schemas.openxmlformats.org/drawingml/2006/table">
            <a:tbl>
              <a:tblPr firstRow="1" bandRow="1">
                <a:tableStyleId>{5940675A-B579-460E-94D1-54222C63F5DA}</a:tableStyleId>
              </a:tblPr>
              <a:tblGrid>
                <a:gridCol w="2833708"/>
                <a:gridCol w="2833708"/>
                <a:gridCol w="2833708"/>
              </a:tblGrid>
              <a:tr h="1642966">
                <a:tc>
                  <a:txBody>
                    <a:bodyPr/>
                    <a:lstStyle/>
                    <a:p>
                      <a:endParaRPr lang="ru-RU" dirty="0"/>
                    </a:p>
                  </a:txBody>
                  <a:tcPr/>
                </a:tc>
                <a:tc>
                  <a:txBody>
                    <a:bodyPr/>
                    <a:lstStyle/>
                    <a:p>
                      <a:endParaRPr lang="ru-RU" sz="2800" dirty="0" smtClean="0"/>
                    </a:p>
                    <a:p>
                      <a:endParaRPr lang="ru-RU" sz="2800" dirty="0" smtClean="0"/>
                    </a:p>
                    <a:p>
                      <a:r>
                        <a:rPr lang="ru-RU" sz="2800" dirty="0" smtClean="0">
                          <a:solidFill>
                            <a:srgbClr val="339933"/>
                          </a:solidFill>
                          <a:effectLst/>
                        </a:rPr>
                        <a:t>Лиственные</a:t>
                      </a:r>
                      <a:endParaRPr lang="ru-RU" sz="2800" dirty="0">
                        <a:solidFill>
                          <a:srgbClr val="339933"/>
                        </a:solidFill>
                        <a:effectLst/>
                      </a:endParaRPr>
                    </a:p>
                  </a:txBody>
                  <a:tcPr/>
                </a:tc>
                <a:tc>
                  <a:txBody>
                    <a:bodyPr/>
                    <a:lstStyle/>
                    <a:p>
                      <a:endParaRPr lang="ru-RU" sz="2800" dirty="0" smtClean="0">
                        <a:effectLst>
                          <a:outerShdw blurRad="38100" dist="38100" dir="2700000" algn="tl">
                            <a:srgbClr val="000000">
                              <a:alpha val="43137"/>
                            </a:srgbClr>
                          </a:outerShdw>
                        </a:effectLst>
                      </a:endParaRPr>
                    </a:p>
                    <a:p>
                      <a:endParaRPr lang="ru-RU" sz="2800" dirty="0" smtClean="0">
                        <a:effectLst>
                          <a:outerShdw blurRad="38100" dist="38100" dir="2700000" algn="tl">
                            <a:srgbClr val="000000">
                              <a:alpha val="43137"/>
                            </a:srgbClr>
                          </a:outerShdw>
                        </a:effectLst>
                      </a:endParaRPr>
                    </a:p>
                    <a:p>
                      <a:r>
                        <a:rPr lang="ru-RU" sz="2800" dirty="0" smtClean="0">
                          <a:solidFill>
                            <a:srgbClr val="00B050"/>
                          </a:solidFill>
                          <a:effectLst/>
                        </a:rPr>
                        <a:t>Хвойные</a:t>
                      </a:r>
                      <a:endParaRPr lang="ru-RU" sz="2800" dirty="0">
                        <a:solidFill>
                          <a:srgbClr val="00B050"/>
                        </a:solidFill>
                        <a:effectLst/>
                      </a:endParaRPr>
                    </a:p>
                  </a:txBody>
                  <a:tcPr/>
                </a:tc>
              </a:tr>
              <a:tr h="2393227">
                <a:tc>
                  <a:txBody>
                    <a:bodyPr/>
                    <a:lstStyle/>
                    <a:p>
                      <a:pPr algn="ctr"/>
                      <a:endParaRPr lang="ru-RU" sz="3600" dirty="0" smtClean="0">
                        <a:solidFill>
                          <a:srgbClr val="7030A0"/>
                        </a:solidFill>
                      </a:endParaRPr>
                    </a:p>
                    <a:p>
                      <a:pPr algn="ctr"/>
                      <a:r>
                        <a:rPr lang="ru-RU" sz="3600" dirty="0" smtClean="0">
                          <a:solidFill>
                            <a:srgbClr val="7030A0"/>
                          </a:solidFill>
                        </a:rPr>
                        <a:t>Твёрдые</a:t>
                      </a:r>
                      <a:endParaRPr lang="ru-RU" sz="3600" dirty="0">
                        <a:solidFill>
                          <a:srgbClr val="7030A0"/>
                        </a:solidFill>
                      </a:endParaRPr>
                    </a:p>
                  </a:txBody>
                  <a:tcPr/>
                </a:tc>
                <a:tc>
                  <a:txBody>
                    <a:bodyPr/>
                    <a:lstStyle/>
                    <a:p>
                      <a:r>
                        <a:rPr lang="ru-RU" sz="2400" b="1" dirty="0" smtClean="0">
                          <a:latin typeface="Arial Unicode MS" pitchFamily="34" charset="-128"/>
                          <a:ea typeface="Arial Unicode MS" pitchFamily="34" charset="-128"/>
                          <a:cs typeface="Arial Unicode MS" pitchFamily="34" charset="-128"/>
                        </a:rPr>
                        <a:t>Дуб,</a:t>
                      </a:r>
                      <a:r>
                        <a:rPr lang="ru-RU" sz="2400" b="1" baseline="0" dirty="0" smtClean="0">
                          <a:latin typeface="Arial Unicode MS" pitchFamily="34" charset="-128"/>
                          <a:ea typeface="Arial Unicode MS" pitchFamily="34" charset="-128"/>
                          <a:cs typeface="Arial Unicode MS" pitchFamily="34" charset="-128"/>
                        </a:rPr>
                        <a:t> бук, ясень, вяз, карагач, </a:t>
                      </a:r>
                    </a:p>
                    <a:p>
                      <a:r>
                        <a:rPr lang="ru-RU" sz="2400" b="1" baseline="0" dirty="0" smtClean="0">
                          <a:latin typeface="Arial Unicode MS" pitchFamily="34" charset="-128"/>
                          <a:ea typeface="Arial Unicode MS" pitchFamily="34" charset="-128"/>
                          <a:cs typeface="Arial Unicode MS" pitchFamily="34" charset="-128"/>
                        </a:rPr>
                        <a:t>орех, граб, </a:t>
                      </a:r>
                    </a:p>
                    <a:p>
                      <a:r>
                        <a:rPr lang="ru-RU" sz="2400" b="1" baseline="0" dirty="0" smtClean="0">
                          <a:latin typeface="Arial Unicode MS" pitchFamily="34" charset="-128"/>
                          <a:ea typeface="Arial Unicode MS" pitchFamily="34" charset="-128"/>
                          <a:cs typeface="Arial Unicode MS" pitchFamily="34" charset="-128"/>
                        </a:rPr>
                        <a:t>клён, рябина</a:t>
                      </a:r>
                      <a:endParaRPr lang="ru-RU" sz="2400" b="1" dirty="0" smtClean="0">
                        <a:latin typeface="Arial Unicode MS" pitchFamily="34" charset="-128"/>
                        <a:ea typeface="Arial Unicode MS" pitchFamily="34" charset="-128"/>
                        <a:cs typeface="Arial Unicode MS" pitchFamily="34" charset="-128"/>
                      </a:endParaRPr>
                    </a:p>
                    <a:p>
                      <a:endParaRPr lang="ru-RU" sz="2400" b="1" dirty="0" smtClean="0">
                        <a:latin typeface="Arial Unicode MS" pitchFamily="34" charset="-128"/>
                        <a:ea typeface="Arial Unicode MS" pitchFamily="34" charset="-128"/>
                        <a:cs typeface="Arial Unicode MS" pitchFamily="34" charset="-128"/>
                      </a:endParaRPr>
                    </a:p>
                    <a:p>
                      <a:endParaRPr lang="ru-RU" sz="2400" b="1" dirty="0">
                        <a:latin typeface="Arial Unicode MS" pitchFamily="34" charset="-128"/>
                        <a:ea typeface="Arial Unicode MS" pitchFamily="34" charset="-128"/>
                        <a:cs typeface="Arial Unicode MS" pitchFamily="34" charset="-128"/>
                      </a:endParaRPr>
                    </a:p>
                  </a:txBody>
                  <a:tcPr/>
                </a:tc>
                <a:tc rowSpan="2">
                  <a:txBody>
                    <a:bodyPr/>
                    <a:lstStyle/>
                    <a:p>
                      <a:r>
                        <a:rPr lang="ru-RU" sz="2400" b="1" dirty="0" smtClean="0">
                          <a:latin typeface="Arial Unicode MS" pitchFamily="34" charset="-128"/>
                          <a:ea typeface="Arial Unicode MS" pitchFamily="34" charset="-128"/>
                          <a:cs typeface="Arial Unicode MS" pitchFamily="34" charset="-128"/>
                        </a:rPr>
                        <a:t>Сосна, </a:t>
                      </a:r>
                    </a:p>
                    <a:p>
                      <a:r>
                        <a:rPr lang="ru-RU" sz="2400" b="1" dirty="0" smtClean="0">
                          <a:latin typeface="Arial Unicode MS" pitchFamily="34" charset="-128"/>
                          <a:ea typeface="Arial Unicode MS" pitchFamily="34" charset="-128"/>
                          <a:cs typeface="Arial Unicode MS" pitchFamily="34" charset="-128"/>
                        </a:rPr>
                        <a:t>кедр, </a:t>
                      </a:r>
                    </a:p>
                    <a:p>
                      <a:r>
                        <a:rPr lang="ru-RU" sz="2400" b="1" dirty="0" smtClean="0">
                          <a:latin typeface="Arial Unicode MS" pitchFamily="34" charset="-128"/>
                          <a:ea typeface="Arial Unicode MS" pitchFamily="34" charset="-128"/>
                          <a:cs typeface="Arial Unicode MS" pitchFamily="34" charset="-128"/>
                        </a:rPr>
                        <a:t>ель, </a:t>
                      </a:r>
                    </a:p>
                    <a:p>
                      <a:r>
                        <a:rPr lang="ru-RU" sz="2400" b="1" dirty="0" smtClean="0">
                          <a:latin typeface="Arial Unicode MS" pitchFamily="34" charset="-128"/>
                          <a:ea typeface="Arial Unicode MS" pitchFamily="34" charset="-128"/>
                          <a:cs typeface="Arial Unicode MS" pitchFamily="34" charset="-128"/>
                        </a:rPr>
                        <a:t>пихта, лиственница,</a:t>
                      </a:r>
                    </a:p>
                    <a:p>
                      <a:r>
                        <a:rPr lang="ru-RU" sz="2400" b="1" dirty="0" smtClean="0">
                          <a:latin typeface="Arial Unicode MS" pitchFamily="34" charset="-128"/>
                          <a:ea typeface="Arial Unicode MS" pitchFamily="34" charset="-128"/>
                          <a:cs typeface="Arial Unicode MS" pitchFamily="34" charset="-128"/>
                        </a:rPr>
                        <a:t>тис</a:t>
                      </a:r>
                      <a:endParaRPr lang="ru-RU" sz="2400" b="1" dirty="0">
                        <a:latin typeface="Arial Unicode MS" pitchFamily="34" charset="-128"/>
                        <a:ea typeface="Arial Unicode MS" pitchFamily="34" charset="-128"/>
                        <a:cs typeface="Arial Unicode MS" pitchFamily="34" charset="-128"/>
                      </a:endParaRPr>
                    </a:p>
                  </a:txBody>
                  <a:tcPr/>
                </a:tc>
              </a:tr>
              <a:tr h="2393227">
                <a:tc>
                  <a:txBody>
                    <a:bodyPr/>
                    <a:lstStyle/>
                    <a:p>
                      <a:pPr algn="ctr"/>
                      <a:endParaRPr lang="ru-RU" sz="3600" dirty="0" smtClean="0">
                        <a:solidFill>
                          <a:srgbClr val="7030A0"/>
                        </a:solidFill>
                      </a:endParaRPr>
                    </a:p>
                    <a:p>
                      <a:pPr algn="ctr"/>
                      <a:r>
                        <a:rPr lang="ru-RU" sz="3600" dirty="0" smtClean="0">
                          <a:solidFill>
                            <a:srgbClr val="7030A0"/>
                          </a:solidFill>
                        </a:rPr>
                        <a:t>Мягкие</a:t>
                      </a:r>
                      <a:endParaRPr lang="ru-RU" sz="3600" dirty="0">
                        <a:solidFill>
                          <a:srgbClr val="7030A0"/>
                        </a:solidFill>
                      </a:endParaRPr>
                    </a:p>
                  </a:txBody>
                  <a:tcPr/>
                </a:tc>
                <a:tc>
                  <a:txBody>
                    <a:bodyPr/>
                    <a:lstStyle/>
                    <a:p>
                      <a:r>
                        <a:rPr lang="ru-RU" sz="2400" b="1" dirty="0" smtClean="0">
                          <a:latin typeface="Arial Unicode MS" pitchFamily="34" charset="-128"/>
                          <a:ea typeface="Arial Unicode MS" pitchFamily="34" charset="-128"/>
                          <a:cs typeface="Arial Unicode MS" pitchFamily="34" charset="-128"/>
                        </a:rPr>
                        <a:t>Берёза, ольха, осина, тополь, ива, липа</a:t>
                      </a:r>
                      <a:endParaRPr lang="ru-RU" sz="2400" b="1" dirty="0">
                        <a:latin typeface="Arial Unicode MS" pitchFamily="34" charset="-128"/>
                        <a:ea typeface="Arial Unicode MS" pitchFamily="34" charset="-128"/>
                        <a:cs typeface="Arial Unicode MS" pitchFamily="34" charset="-128"/>
                      </a:endParaRPr>
                    </a:p>
                  </a:txBody>
                  <a:tcPr/>
                </a:tc>
                <a:tc vMerge="1">
                  <a:txBody>
                    <a:bodyPr/>
                    <a:lstStyle/>
                    <a:p>
                      <a:endParaRPr lang="ru-RU" dirty="0"/>
                    </a:p>
                  </a:txBody>
                  <a:tcPr/>
                </a:tc>
              </a:tr>
            </a:tbl>
          </a:graphicData>
        </a:graphic>
      </p:graphicFrame>
      <p:sp>
        <p:nvSpPr>
          <p:cNvPr id="6" name="Прямоугольник 5"/>
          <p:cNvSpPr/>
          <p:nvPr/>
        </p:nvSpPr>
        <p:spPr>
          <a:xfrm>
            <a:off x="-214346" y="285728"/>
            <a:ext cx="3929058" cy="1200329"/>
          </a:xfrm>
          <a:prstGeom prst="rect">
            <a:avLst/>
          </a:prstGeom>
          <a:noFill/>
          <a:scene3d>
            <a:camera prst="perspectiveContrastingRightFacing"/>
            <a:lightRig rig="threePt" dir="t"/>
          </a:scene3d>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3600" b="1" dirty="0" smtClean="0">
                <a:ln/>
                <a:solidFill>
                  <a:srgbClr val="92D050"/>
                </a:solidFill>
              </a:rPr>
              <a:t>Породы</a:t>
            </a:r>
          </a:p>
          <a:p>
            <a:pPr algn="ctr"/>
            <a:r>
              <a:rPr lang="ru-RU" sz="3600" b="1" dirty="0" smtClean="0">
                <a:ln/>
                <a:solidFill>
                  <a:srgbClr val="92D050"/>
                </a:solidFill>
              </a:rPr>
              <a:t> древесины</a:t>
            </a:r>
            <a:endParaRPr lang="ru-RU" sz="3600" b="1" cap="none" spc="0" dirty="0">
              <a:ln/>
              <a:solidFill>
                <a:srgbClr val="92D050"/>
              </a:solidFill>
              <a:effectLst/>
            </a:endParaRPr>
          </a:p>
        </p:txBody>
      </p:sp>
      <p:pic>
        <p:nvPicPr>
          <p:cNvPr id="7" name="Рисунок 6" descr="borovica plod web.jpg"/>
          <p:cNvPicPr>
            <a:picLocks noChangeAspect="1"/>
          </p:cNvPicPr>
          <p:nvPr/>
        </p:nvPicPr>
        <p:blipFill>
          <a:blip r:embed="rId2"/>
          <a:stretch>
            <a:fillRect/>
          </a:stretch>
        </p:blipFill>
        <p:spPr>
          <a:xfrm>
            <a:off x="7500958" y="357166"/>
            <a:ext cx="1225548" cy="1266397"/>
          </a:xfrm>
          <a:prstGeom prst="rect">
            <a:avLst/>
          </a:prstGeom>
        </p:spPr>
      </p:pic>
      <p:pic>
        <p:nvPicPr>
          <p:cNvPr id="8" name="Рисунок 7" descr="11.jpg"/>
          <p:cNvPicPr>
            <a:picLocks noChangeAspect="1"/>
          </p:cNvPicPr>
          <p:nvPr/>
        </p:nvPicPr>
        <p:blipFill>
          <a:blip r:embed="rId3" cstate="print"/>
          <a:stretch>
            <a:fillRect/>
          </a:stretch>
        </p:blipFill>
        <p:spPr>
          <a:xfrm>
            <a:off x="3714744" y="214290"/>
            <a:ext cx="1293028" cy="93697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134_norm_img3.jpg"/>
          <p:cNvPicPr>
            <a:picLocks noGrp="1" noChangeAspect="1"/>
          </p:cNvPicPr>
          <p:nvPr>
            <p:ph sz="quarter" idx="1"/>
          </p:nvPr>
        </p:nvPicPr>
        <p:blipFill>
          <a:blip r:embed="rId2" cstate="print"/>
          <a:stretch>
            <a:fillRect/>
          </a:stretch>
        </p:blipFill>
        <p:spPr>
          <a:xfrm>
            <a:off x="357159" y="285728"/>
            <a:ext cx="2857519" cy="4345811"/>
          </a:xfrm>
        </p:spPr>
      </p:pic>
      <p:sp>
        <p:nvSpPr>
          <p:cNvPr id="5" name="TextBox 4"/>
          <p:cNvSpPr txBox="1"/>
          <p:nvPr/>
        </p:nvSpPr>
        <p:spPr>
          <a:xfrm>
            <a:off x="3714744" y="428604"/>
            <a:ext cx="4929222" cy="4339650"/>
          </a:xfrm>
          <a:prstGeom prst="rect">
            <a:avLst/>
          </a:prstGeom>
          <a:noFill/>
        </p:spPr>
        <p:txBody>
          <a:bodyPr wrap="square" rtlCol="0">
            <a:spAutoFit/>
          </a:bodyPr>
          <a:lstStyle/>
          <a:p>
            <a:r>
              <a:rPr lang="ru-RU" sz="2400" dirty="0" smtClean="0">
                <a:solidFill>
                  <a:srgbClr val="FF0000"/>
                </a:solidFill>
                <a:effectLst>
                  <a:outerShdw blurRad="38100" dist="38100" dir="2700000" algn="tl">
                    <a:srgbClr val="000000">
                      <a:alpha val="43137"/>
                    </a:srgbClr>
                  </a:outerShdw>
                </a:effectLst>
              </a:rPr>
              <a:t>Берёза.</a:t>
            </a:r>
          </a:p>
          <a:p>
            <a:r>
              <a:rPr lang="ru-RU" dirty="0" smtClean="0"/>
              <a:t>Порода </a:t>
            </a:r>
            <a:r>
              <a:rPr lang="ru-RU" dirty="0" err="1" smtClean="0"/>
              <a:t>безъядровая</a:t>
            </a:r>
            <a:r>
              <a:rPr lang="ru-RU" dirty="0" smtClean="0"/>
              <a:t>, заболонная. Цвет древесины белый с желтым или красноватым оттенком. Сердцевидные лучи узкие, различаются только на радиальном срезе. Годичные слои различаются плохо. Древесина умеренно твердая, однородная по плотности, хорошо обрабатывается. Большая сопротивляемость раскалыванию, легко поддается имитации под ценные породы, хорошо окрашивается и полируется. Подвержена короблению и загниванию. Используется в мебельном производстве и для изготовления паркетной доски.</a:t>
            </a:r>
            <a:endParaRPr lang="ru-RU" dirty="0"/>
          </a:p>
        </p:txBody>
      </p:sp>
      <p:pic>
        <p:nvPicPr>
          <p:cNvPr id="6" name="Рисунок 5" descr="0_4d91c_43892ab4_L.jpg"/>
          <p:cNvPicPr>
            <a:picLocks noChangeAspect="1"/>
          </p:cNvPicPr>
          <p:nvPr/>
        </p:nvPicPr>
        <p:blipFill>
          <a:blip r:embed="rId3"/>
          <a:stretch>
            <a:fillRect/>
          </a:stretch>
        </p:blipFill>
        <p:spPr>
          <a:xfrm>
            <a:off x="6429388" y="4904026"/>
            <a:ext cx="2257422" cy="1734426"/>
          </a:xfrm>
          <a:prstGeom prst="rect">
            <a:avLst/>
          </a:prstGeom>
        </p:spPr>
      </p:pic>
      <p:pic>
        <p:nvPicPr>
          <p:cNvPr id="7" name="Рисунок 6" descr="sarapulskij-lesozavod-pilomaterial-berezovyj-neobreznoj.jpg"/>
          <p:cNvPicPr>
            <a:picLocks noChangeAspect="1"/>
          </p:cNvPicPr>
          <p:nvPr/>
        </p:nvPicPr>
        <p:blipFill>
          <a:blip r:embed="rId4" cstate="print"/>
          <a:stretch>
            <a:fillRect/>
          </a:stretch>
        </p:blipFill>
        <p:spPr>
          <a:xfrm>
            <a:off x="857224" y="4929198"/>
            <a:ext cx="2309802" cy="1732352"/>
          </a:xfrm>
          <a:prstGeom prst="rect">
            <a:avLst/>
          </a:prstGeom>
        </p:spPr>
      </p:pic>
      <p:pic>
        <p:nvPicPr>
          <p:cNvPr id="8" name="Рисунок 7" descr="z-f73j2.jpg"/>
          <p:cNvPicPr>
            <a:picLocks noChangeAspect="1"/>
          </p:cNvPicPr>
          <p:nvPr/>
        </p:nvPicPr>
        <p:blipFill>
          <a:blip r:embed="rId5"/>
          <a:stretch>
            <a:fillRect/>
          </a:stretch>
        </p:blipFill>
        <p:spPr>
          <a:xfrm>
            <a:off x="3857620" y="4929198"/>
            <a:ext cx="1714512" cy="171451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66674657_QuakiesSEP2005.JPG"/>
          <p:cNvPicPr>
            <a:picLocks noChangeAspect="1"/>
          </p:cNvPicPr>
          <p:nvPr/>
        </p:nvPicPr>
        <p:blipFill>
          <a:blip r:embed="rId2"/>
          <a:stretch>
            <a:fillRect/>
          </a:stretch>
        </p:blipFill>
        <p:spPr>
          <a:xfrm>
            <a:off x="133350" y="107950"/>
            <a:ext cx="3463276" cy="4464058"/>
          </a:xfrm>
          <a:prstGeom prst="rect">
            <a:avLst/>
          </a:prstGeom>
        </p:spPr>
      </p:pic>
      <p:sp>
        <p:nvSpPr>
          <p:cNvPr id="5" name="TextBox 4"/>
          <p:cNvSpPr txBox="1"/>
          <p:nvPr/>
        </p:nvSpPr>
        <p:spPr>
          <a:xfrm>
            <a:off x="3857620" y="428604"/>
            <a:ext cx="4714908" cy="2739211"/>
          </a:xfrm>
          <a:prstGeom prst="rect">
            <a:avLst/>
          </a:prstGeom>
          <a:noFill/>
        </p:spPr>
        <p:txBody>
          <a:bodyPr wrap="square" rtlCol="0">
            <a:spAutoFit/>
          </a:bodyPr>
          <a:lstStyle/>
          <a:p>
            <a:endParaRPr lang="ru-RU" dirty="0" smtClean="0"/>
          </a:p>
          <a:p>
            <a:r>
              <a:rPr lang="ru-RU" sz="2800" dirty="0" smtClean="0">
                <a:solidFill>
                  <a:srgbClr val="FF0000"/>
                </a:solidFill>
                <a:effectLst>
                  <a:outerShdw blurRad="38100" dist="38100" dir="2700000" algn="tl">
                    <a:srgbClr val="000000">
                      <a:alpha val="43137"/>
                    </a:srgbClr>
                  </a:outerShdw>
                </a:effectLst>
              </a:rPr>
              <a:t>Осина.</a:t>
            </a:r>
          </a:p>
          <a:p>
            <a:r>
              <a:rPr lang="ru-RU" dirty="0" smtClean="0"/>
              <a:t>Обладает мягкой пористой древесиной, в которой мало сучков. Осина хорошо поддается обработке, используется для внутренней отделки бань и саун, в производстве тарной рейки, спичечном производстве. Древесина желтовато-белая.</a:t>
            </a:r>
            <a:endParaRPr lang="ru-RU" dirty="0"/>
          </a:p>
        </p:txBody>
      </p:sp>
      <p:pic>
        <p:nvPicPr>
          <p:cNvPr id="6" name="Рисунок 5" descr="Zitterpappel.jpg"/>
          <p:cNvPicPr>
            <a:picLocks noChangeAspect="1"/>
          </p:cNvPicPr>
          <p:nvPr/>
        </p:nvPicPr>
        <p:blipFill>
          <a:blip r:embed="rId3" cstate="print"/>
          <a:stretch>
            <a:fillRect/>
          </a:stretch>
        </p:blipFill>
        <p:spPr>
          <a:xfrm>
            <a:off x="6715140" y="3714752"/>
            <a:ext cx="1954619" cy="2899196"/>
          </a:xfrm>
          <a:prstGeom prst="rect">
            <a:avLst/>
          </a:prstGeom>
        </p:spPr>
      </p:pic>
      <p:pic>
        <p:nvPicPr>
          <p:cNvPr id="7" name="Рисунок 6" descr="photo07.jpg"/>
          <p:cNvPicPr>
            <a:picLocks noChangeAspect="1"/>
          </p:cNvPicPr>
          <p:nvPr/>
        </p:nvPicPr>
        <p:blipFill>
          <a:blip r:embed="rId4"/>
          <a:stretch>
            <a:fillRect/>
          </a:stretch>
        </p:blipFill>
        <p:spPr>
          <a:xfrm>
            <a:off x="214282" y="4786322"/>
            <a:ext cx="3286148" cy="1794126"/>
          </a:xfrm>
          <a:prstGeom prst="rect">
            <a:avLst/>
          </a:prstGeom>
        </p:spPr>
      </p:pic>
      <p:pic>
        <p:nvPicPr>
          <p:cNvPr id="8" name="Рисунок 7" descr="vagonka_osina.jpg"/>
          <p:cNvPicPr>
            <a:picLocks noChangeAspect="1"/>
          </p:cNvPicPr>
          <p:nvPr/>
        </p:nvPicPr>
        <p:blipFill>
          <a:blip r:embed="rId5"/>
          <a:stretch>
            <a:fillRect/>
          </a:stretch>
        </p:blipFill>
        <p:spPr>
          <a:xfrm>
            <a:off x="3857620" y="4214818"/>
            <a:ext cx="2410430" cy="235745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0-amerikanskij-belyij-i-krasnyij-dub-8-vlazhnosti.jpg"/>
          <p:cNvPicPr>
            <a:picLocks noChangeAspect="1"/>
          </p:cNvPicPr>
          <p:nvPr/>
        </p:nvPicPr>
        <p:blipFill>
          <a:blip r:embed="rId2"/>
          <a:stretch>
            <a:fillRect/>
          </a:stretch>
        </p:blipFill>
        <p:spPr>
          <a:xfrm>
            <a:off x="3357554" y="4714884"/>
            <a:ext cx="2379348" cy="1784511"/>
          </a:xfrm>
          <a:prstGeom prst="rect">
            <a:avLst/>
          </a:prstGeom>
        </p:spPr>
      </p:pic>
      <p:sp>
        <p:nvSpPr>
          <p:cNvPr id="4" name="TextBox 3"/>
          <p:cNvSpPr txBox="1"/>
          <p:nvPr/>
        </p:nvSpPr>
        <p:spPr>
          <a:xfrm>
            <a:off x="3428992" y="428604"/>
            <a:ext cx="5286412" cy="3847207"/>
          </a:xfrm>
          <a:prstGeom prst="rect">
            <a:avLst/>
          </a:prstGeom>
          <a:noFill/>
        </p:spPr>
        <p:txBody>
          <a:bodyPr wrap="square" rtlCol="0">
            <a:spAutoFit/>
          </a:bodyPr>
          <a:lstStyle/>
          <a:p>
            <a:endParaRPr lang="ru-RU" dirty="0" smtClean="0"/>
          </a:p>
          <a:p>
            <a:r>
              <a:rPr lang="ru-RU" sz="2800" dirty="0" smtClean="0">
                <a:solidFill>
                  <a:srgbClr val="FF0000"/>
                </a:solidFill>
                <a:effectLst>
                  <a:outerShdw blurRad="38100" dist="38100" dir="2700000" algn="tl">
                    <a:srgbClr val="000000">
                      <a:alpha val="43137"/>
                    </a:srgbClr>
                  </a:outerShdw>
                </a:effectLst>
              </a:rPr>
              <a:t>Дуб.</a:t>
            </a:r>
          </a:p>
          <a:p>
            <a:r>
              <a:rPr lang="ru-RU" dirty="0" smtClean="0"/>
              <a:t>Зрелая </a:t>
            </a:r>
            <a:r>
              <a:rPr lang="ru-RU" dirty="0" smtClean="0"/>
              <a:t>древесина имеет оттенки от светло-коричневой до желтовато-коричневой. Сердцевидные лучи широкие, видны на всех разрезах. Годичные слои хорошо видны на поперечном разрезе. Древесина твердая, прочная, долговечная, обладает красивой текстурой и цветом, стойкая к гниению, отлично подходит для производства паркета и паркетной доски. </a:t>
            </a:r>
            <a:r>
              <a:rPr lang="ru-RU" dirty="0" smtClean="0"/>
              <a:t>Древесина </a:t>
            </a:r>
            <a:r>
              <a:rPr lang="ru-RU" dirty="0" smtClean="0"/>
              <a:t>дуба высыхает сравнительно медленно, при ускоренной сушке склонна к трещинообразованию. </a:t>
            </a:r>
            <a:endParaRPr lang="ru-RU" dirty="0"/>
          </a:p>
        </p:txBody>
      </p:sp>
      <p:pic>
        <p:nvPicPr>
          <p:cNvPr id="7" name="Рисунок 6" descr="1816195607.jpg"/>
          <p:cNvPicPr>
            <a:picLocks noChangeAspect="1"/>
          </p:cNvPicPr>
          <p:nvPr/>
        </p:nvPicPr>
        <p:blipFill>
          <a:blip r:embed="rId3"/>
          <a:stretch>
            <a:fillRect/>
          </a:stretch>
        </p:blipFill>
        <p:spPr>
          <a:xfrm>
            <a:off x="142844" y="285728"/>
            <a:ext cx="3214710" cy="4119570"/>
          </a:xfrm>
          <a:prstGeom prst="rect">
            <a:avLst/>
          </a:prstGeom>
        </p:spPr>
      </p:pic>
      <p:pic>
        <p:nvPicPr>
          <p:cNvPr id="8" name="Рисунок 7" descr="dub_napoleona_20101029_05 (1).jpg"/>
          <p:cNvPicPr>
            <a:picLocks noChangeAspect="1"/>
          </p:cNvPicPr>
          <p:nvPr/>
        </p:nvPicPr>
        <p:blipFill>
          <a:blip r:embed="rId4"/>
          <a:stretch>
            <a:fillRect/>
          </a:stretch>
        </p:blipFill>
        <p:spPr>
          <a:xfrm>
            <a:off x="6572264" y="4714884"/>
            <a:ext cx="2113981" cy="1851022"/>
          </a:xfrm>
          <a:prstGeom prst="rect">
            <a:avLst/>
          </a:prstGeom>
        </p:spPr>
      </p:pic>
      <p:pic>
        <p:nvPicPr>
          <p:cNvPr id="9" name="Рисунок 8" descr="26390_w640_h640_11082009461.jpg"/>
          <p:cNvPicPr>
            <a:picLocks noChangeAspect="1"/>
          </p:cNvPicPr>
          <p:nvPr/>
        </p:nvPicPr>
        <p:blipFill>
          <a:blip r:embed="rId5"/>
          <a:stretch>
            <a:fillRect/>
          </a:stretch>
        </p:blipFill>
        <p:spPr>
          <a:xfrm>
            <a:off x="285720" y="4714884"/>
            <a:ext cx="2735256" cy="187722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21215_p800.jpg"/>
          <p:cNvPicPr>
            <a:picLocks noChangeAspect="1"/>
          </p:cNvPicPr>
          <p:nvPr/>
        </p:nvPicPr>
        <p:blipFill>
          <a:blip r:embed="rId2"/>
          <a:stretch>
            <a:fillRect/>
          </a:stretch>
        </p:blipFill>
        <p:spPr>
          <a:xfrm>
            <a:off x="214283" y="4641780"/>
            <a:ext cx="2214578" cy="2034835"/>
          </a:xfrm>
          <a:prstGeom prst="rect">
            <a:avLst/>
          </a:prstGeom>
        </p:spPr>
      </p:pic>
      <p:pic>
        <p:nvPicPr>
          <p:cNvPr id="4" name="Рисунок 3" descr="imig_larix2.jpg"/>
          <p:cNvPicPr>
            <a:picLocks noChangeAspect="1"/>
          </p:cNvPicPr>
          <p:nvPr/>
        </p:nvPicPr>
        <p:blipFill>
          <a:blip r:embed="rId3"/>
          <a:stretch>
            <a:fillRect/>
          </a:stretch>
        </p:blipFill>
        <p:spPr>
          <a:xfrm>
            <a:off x="142844" y="214290"/>
            <a:ext cx="3000397" cy="4143404"/>
          </a:xfrm>
          <a:prstGeom prst="rect">
            <a:avLst/>
          </a:prstGeom>
        </p:spPr>
      </p:pic>
      <p:sp>
        <p:nvSpPr>
          <p:cNvPr id="5" name="TextBox 4"/>
          <p:cNvSpPr txBox="1"/>
          <p:nvPr/>
        </p:nvSpPr>
        <p:spPr>
          <a:xfrm>
            <a:off x="3357554" y="214290"/>
            <a:ext cx="5286412" cy="4124206"/>
          </a:xfrm>
          <a:prstGeom prst="rect">
            <a:avLst/>
          </a:prstGeom>
          <a:noFill/>
        </p:spPr>
        <p:txBody>
          <a:bodyPr wrap="square" rtlCol="0">
            <a:spAutoFit/>
          </a:bodyPr>
          <a:lstStyle/>
          <a:p>
            <a:r>
              <a:rPr lang="ru-RU" sz="2800" dirty="0" smtClean="0">
                <a:solidFill>
                  <a:srgbClr val="FF0000"/>
                </a:solidFill>
                <a:effectLst>
                  <a:outerShdw blurRad="38100" dist="38100" dir="2700000" algn="tl">
                    <a:srgbClr val="000000">
                      <a:alpha val="43137"/>
                    </a:srgbClr>
                  </a:outerShdw>
                </a:effectLst>
              </a:rPr>
              <a:t>Лиственница.</a:t>
            </a:r>
          </a:p>
          <a:p>
            <a:r>
              <a:rPr lang="ru-RU" dirty="0" smtClean="0"/>
              <a:t>Занимает около 2/3 площадей всех лесов нашей страны. Произрастает 14 видов лиственницы. Древесина прочная и умеренно твердая. Средняя плотность. Имеет высокую стойкость против гниения. Древесина тяжелая, склонна к растрескиванию, легко колется. Имеет скипидарный запах. Цвет ядра - красновато-бурый, заболонь буровато-белая, годичные кольца четко различаются на всех разрезах. Она идеально подходит в качестве стенового материала для наружной отделки, используется как материал для конструкций (балки, стропила, фундамент).</a:t>
            </a:r>
            <a:endParaRPr lang="ru-RU" dirty="0"/>
          </a:p>
        </p:txBody>
      </p:sp>
      <p:pic>
        <p:nvPicPr>
          <p:cNvPr id="6" name="Рисунок 5" descr="Anatom_Str.jpg"/>
          <p:cNvPicPr>
            <a:picLocks noChangeAspect="1"/>
          </p:cNvPicPr>
          <p:nvPr/>
        </p:nvPicPr>
        <p:blipFill>
          <a:blip r:embed="rId4" cstate="print"/>
          <a:stretch>
            <a:fillRect/>
          </a:stretch>
        </p:blipFill>
        <p:spPr>
          <a:xfrm>
            <a:off x="6858016" y="4713212"/>
            <a:ext cx="1884328" cy="1869626"/>
          </a:xfrm>
          <a:prstGeom prst="rect">
            <a:avLst/>
          </a:prstGeom>
        </p:spPr>
      </p:pic>
      <p:pic>
        <p:nvPicPr>
          <p:cNvPr id="7" name="Рисунок 6" descr="1-51863trplankor_134517529.jpg"/>
          <p:cNvPicPr>
            <a:picLocks noChangeAspect="1"/>
          </p:cNvPicPr>
          <p:nvPr/>
        </p:nvPicPr>
        <p:blipFill>
          <a:blip r:embed="rId5"/>
          <a:stretch>
            <a:fillRect/>
          </a:stretch>
        </p:blipFill>
        <p:spPr>
          <a:xfrm>
            <a:off x="3028939" y="4738678"/>
            <a:ext cx="2971822" cy="185738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60.jpg"/>
          <p:cNvPicPr>
            <a:picLocks noChangeAspect="1"/>
          </p:cNvPicPr>
          <p:nvPr/>
        </p:nvPicPr>
        <p:blipFill>
          <a:blip r:embed="rId2"/>
          <a:stretch>
            <a:fillRect/>
          </a:stretch>
        </p:blipFill>
        <p:spPr>
          <a:xfrm>
            <a:off x="142844" y="214290"/>
            <a:ext cx="2946379" cy="4500594"/>
          </a:xfrm>
          <a:prstGeom prst="rect">
            <a:avLst/>
          </a:prstGeom>
        </p:spPr>
      </p:pic>
      <p:sp>
        <p:nvSpPr>
          <p:cNvPr id="5" name="TextBox 4"/>
          <p:cNvSpPr txBox="1"/>
          <p:nvPr/>
        </p:nvSpPr>
        <p:spPr>
          <a:xfrm>
            <a:off x="3286116" y="142852"/>
            <a:ext cx="5357850" cy="4401205"/>
          </a:xfrm>
          <a:prstGeom prst="rect">
            <a:avLst/>
          </a:prstGeom>
          <a:noFill/>
        </p:spPr>
        <p:txBody>
          <a:bodyPr wrap="square" rtlCol="0">
            <a:spAutoFit/>
          </a:bodyPr>
          <a:lstStyle/>
          <a:p>
            <a:r>
              <a:rPr lang="ru-RU" sz="2800" dirty="0" smtClean="0">
                <a:solidFill>
                  <a:srgbClr val="FF0000"/>
                </a:solidFill>
                <a:effectLst>
                  <a:outerShdw blurRad="38100" dist="38100" dir="2700000" algn="tl">
                    <a:srgbClr val="000000">
                      <a:alpha val="43137"/>
                    </a:srgbClr>
                  </a:outerShdw>
                </a:effectLst>
              </a:rPr>
              <a:t>Сосна.</a:t>
            </a:r>
          </a:p>
          <a:p>
            <a:r>
              <a:rPr lang="ru-RU" dirty="0" smtClean="0"/>
              <a:t>Занимает около 20% площади всех лесов России. Сосна является самым распространенным строительным материалом. Ствол у сосны обладает наибольшей прямотой и отсутствием дефектов. Хорошо пропитывается антисептиками. Порода ядровая, со смоляными ходами. Древесина сосны мягкая, умеренно легкая, механически прочная, не пластичная, она хорошо обрабатывается и отделывается. При высокой стойкости к загниванию, имеет большую тенденцию к поражению грибком, приводящей к посинению древесины».</a:t>
            </a:r>
            <a:endParaRPr lang="ru-RU" dirty="0"/>
          </a:p>
        </p:txBody>
      </p:sp>
      <p:pic>
        <p:nvPicPr>
          <p:cNvPr id="6" name="Рисунок 5" descr="0_8a2ea_60c48592_XL.jpg"/>
          <p:cNvPicPr>
            <a:picLocks noChangeAspect="1"/>
          </p:cNvPicPr>
          <p:nvPr/>
        </p:nvPicPr>
        <p:blipFill>
          <a:blip r:embed="rId3"/>
          <a:stretch>
            <a:fillRect/>
          </a:stretch>
        </p:blipFill>
        <p:spPr>
          <a:xfrm>
            <a:off x="3714744" y="4857760"/>
            <a:ext cx="2619376" cy="1742893"/>
          </a:xfrm>
          <a:prstGeom prst="rect">
            <a:avLst/>
          </a:prstGeom>
        </p:spPr>
      </p:pic>
      <p:pic>
        <p:nvPicPr>
          <p:cNvPr id="7" name="Рисунок 6" descr="1332163126_sh.jpg"/>
          <p:cNvPicPr>
            <a:picLocks noChangeAspect="1"/>
          </p:cNvPicPr>
          <p:nvPr/>
        </p:nvPicPr>
        <p:blipFill>
          <a:blip r:embed="rId4"/>
          <a:stretch>
            <a:fillRect/>
          </a:stretch>
        </p:blipFill>
        <p:spPr>
          <a:xfrm>
            <a:off x="6856900" y="4875234"/>
            <a:ext cx="1843636" cy="1768476"/>
          </a:xfrm>
          <a:prstGeom prst="rect">
            <a:avLst/>
          </a:prstGeom>
        </p:spPr>
      </p:pic>
      <p:pic>
        <p:nvPicPr>
          <p:cNvPr id="8" name="Рисунок 7" descr="d3856378106c0568918ad5e9c8180fe1.jpg"/>
          <p:cNvPicPr>
            <a:picLocks noChangeAspect="1"/>
          </p:cNvPicPr>
          <p:nvPr/>
        </p:nvPicPr>
        <p:blipFill>
          <a:blip r:embed="rId5"/>
          <a:stretch>
            <a:fillRect/>
          </a:stretch>
        </p:blipFill>
        <p:spPr>
          <a:xfrm>
            <a:off x="357158" y="4857760"/>
            <a:ext cx="2786082" cy="170630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605365.jpg"/>
          <p:cNvPicPr>
            <a:picLocks noChangeAspect="1"/>
          </p:cNvPicPr>
          <p:nvPr/>
        </p:nvPicPr>
        <p:blipFill>
          <a:blip r:embed="rId2"/>
          <a:stretch>
            <a:fillRect/>
          </a:stretch>
        </p:blipFill>
        <p:spPr>
          <a:xfrm>
            <a:off x="642910" y="4926340"/>
            <a:ext cx="2357454" cy="1603069"/>
          </a:xfrm>
          <a:prstGeom prst="rect">
            <a:avLst/>
          </a:prstGeom>
        </p:spPr>
      </p:pic>
      <p:pic>
        <p:nvPicPr>
          <p:cNvPr id="5" name="Рисунок 4" descr="srez (1).jpg"/>
          <p:cNvPicPr>
            <a:picLocks noChangeAspect="1"/>
          </p:cNvPicPr>
          <p:nvPr/>
        </p:nvPicPr>
        <p:blipFill>
          <a:blip r:embed="rId3"/>
          <a:stretch>
            <a:fillRect/>
          </a:stretch>
        </p:blipFill>
        <p:spPr>
          <a:xfrm>
            <a:off x="6786578" y="4786322"/>
            <a:ext cx="1911034" cy="1928148"/>
          </a:xfrm>
          <a:prstGeom prst="rect">
            <a:avLst/>
          </a:prstGeom>
        </p:spPr>
      </p:pic>
      <p:pic>
        <p:nvPicPr>
          <p:cNvPr id="6" name="Рисунок 5" descr="vagonka_iz_kedra.jpg"/>
          <p:cNvPicPr>
            <a:picLocks noChangeAspect="1"/>
          </p:cNvPicPr>
          <p:nvPr/>
        </p:nvPicPr>
        <p:blipFill>
          <a:blip r:embed="rId4"/>
          <a:stretch>
            <a:fillRect/>
          </a:stretch>
        </p:blipFill>
        <p:spPr>
          <a:xfrm>
            <a:off x="4000496" y="4929198"/>
            <a:ext cx="1928826" cy="1644245"/>
          </a:xfrm>
          <a:prstGeom prst="rect">
            <a:avLst/>
          </a:prstGeom>
        </p:spPr>
      </p:pic>
      <p:pic>
        <p:nvPicPr>
          <p:cNvPr id="7" name="Рисунок 6" descr="dub.jpg"/>
          <p:cNvPicPr>
            <a:picLocks noChangeAspect="1"/>
          </p:cNvPicPr>
          <p:nvPr/>
        </p:nvPicPr>
        <p:blipFill>
          <a:blip r:embed="rId5"/>
          <a:stretch>
            <a:fillRect/>
          </a:stretch>
        </p:blipFill>
        <p:spPr>
          <a:xfrm>
            <a:off x="285720" y="285728"/>
            <a:ext cx="2910602" cy="4429156"/>
          </a:xfrm>
          <a:prstGeom prst="rect">
            <a:avLst/>
          </a:prstGeom>
        </p:spPr>
      </p:pic>
      <p:sp>
        <p:nvSpPr>
          <p:cNvPr id="8" name="TextBox 7"/>
          <p:cNvSpPr txBox="1"/>
          <p:nvPr/>
        </p:nvSpPr>
        <p:spPr>
          <a:xfrm>
            <a:off x="3357554" y="428604"/>
            <a:ext cx="5214974" cy="4124206"/>
          </a:xfrm>
          <a:prstGeom prst="rect">
            <a:avLst/>
          </a:prstGeom>
          <a:noFill/>
        </p:spPr>
        <p:txBody>
          <a:bodyPr wrap="square" rtlCol="0">
            <a:spAutoFit/>
          </a:bodyPr>
          <a:lstStyle/>
          <a:p>
            <a:r>
              <a:rPr lang="ru-RU" sz="2800" dirty="0" smtClean="0">
                <a:solidFill>
                  <a:srgbClr val="FF0000"/>
                </a:solidFill>
                <a:effectLst>
                  <a:outerShdw blurRad="38100" dist="38100" dir="2700000" algn="tl">
                    <a:srgbClr val="000000">
                      <a:alpha val="43137"/>
                    </a:srgbClr>
                  </a:outerShdw>
                </a:effectLst>
              </a:rPr>
              <a:t>Кедр.</a:t>
            </a:r>
          </a:p>
          <a:p>
            <a:r>
              <a:rPr lang="ru-RU" dirty="0" smtClean="0"/>
              <a:t>Относится к тому же биологическому виду, что и сосна. Применяется в мебельной промышленности, для изготовления музыкальных инструментов, бань и саун, идеальный материал для иконописи, резьбы, сувениров, посуды, и внутренней отделки помещений. Целебное хвойное дерево, оно очень богато фитонцидами, эфирными маслами. При нагревании древесина кедра выделяет уникальный бальзамический аромат, который благотворно влияет на здоровье человека, а также убивает практически все болезнетворные микробы. </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7e352d2cf89.jpg"/>
          <p:cNvPicPr>
            <a:picLocks noChangeAspect="1"/>
          </p:cNvPicPr>
          <p:nvPr/>
        </p:nvPicPr>
        <p:blipFill>
          <a:blip r:embed="rId2"/>
          <a:stretch>
            <a:fillRect/>
          </a:stretch>
        </p:blipFill>
        <p:spPr>
          <a:xfrm>
            <a:off x="7000892" y="4929198"/>
            <a:ext cx="1732280" cy="1818640"/>
          </a:xfrm>
          <a:prstGeom prst="rect">
            <a:avLst/>
          </a:prstGeom>
        </p:spPr>
      </p:pic>
      <p:pic>
        <p:nvPicPr>
          <p:cNvPr id="6" name="Рисунок 5" descr="foto_193.jpg"/>
          <p:cNvPicPr>
            <a:picLocks noChangeAspect="1"/>
          </p:cNvPicPr>
          <p:nvPr/>
        </p:nvPicPr>
        <p:blipFill>
          <a:blip r:embed="rId3"/>
          <a:stretch>
            <a:fillRect/>
          </a:stretch>
        </p:blipFill>
        <p:spPr>
          <a:xfrm>
            <a:off x="642910" y="4929198"/>
            <a:ext cx="2357454" cy="1769860"/>
          </a:xfrm>
          <a:prstGeom prst="rect">
            <a:avLst/>
          </a:prstGeom>
        </p:spPr>
      </p:pic>
      <p:pic>
        <p:nvPicPr>
          <p:cNvPr id="7" name="Рисунок 6" descr="Norway-Spruce-520x693.jpg"/>
          <p:cNvPicPr>
            <a:picLocks noChangeAspect="1"/>
          </p:cNvPicPr>
          <p:nvPr/>
        </p:nvPicPr>
        <p:blipFill>
          <a:blip r:embed="rId4"/>
          <a:stretch>
            <a:fillRect/>
          </a:stretch>
        </p:blipFill>
        <p:spPr>
          <a:xfrm>
            <a:off x="214282" y="214290"/>
            <a:ext cx="3441378" cy="4586297"/>
          </a:xfrm>
          <a:prstGeom prst="rect">
            <a:avLst/>
          </a:prstGeom>
        </p:spPr>
      </p:pic>
      <p:sp>
        <p:nvSpPr>
          <p:cNvPr id="8" name="TextBox 7"/>
          <p:cNvSpPr txBox="1"/>
          <p:nvPr/>
        </p:nvSpPr>
        <p:spPr>
          <a:xfrm>
            <a:off x="3786182" y="285728"/>
            <a:ext cx="4857784" cy="4678204"/>
          </a:xfrm>
          <a:prstGeom prst="rect">
            <a:avLst/>
          </a:prstGeom>
          <a:noFill/>
        </p:spPr>
        <p:txBody>
          <a:bodyPr wrap="square" rtlCol="0">
            <a:spAutoFit/>
          </a:bodyPr>
          <a:lstStyle/>
          <a:p>
            <a:r>
              <a:rPr lang="ru-RU" sz="2800" dirty="0" smtClean="0">
                <a:solidFill>
                  <a:srgbClr val="FF0000"/>
                </a:solidFill>
                <a:effectLst>
                  <a:outerShdw blurRad="38100" dist="38100" dir="2700000" algn="tl">
                    <a:srgbClr val="000000">
                      <a:alpha val="43137"/>
                    </a:srgbClr>
                  </a:outerShdw>
                </a:effectLst>
              </a:rPr>
              <a:t>Ель.</a:t>
            </a:r>
          </a:p>
          <a:p>
            <a:r>
              <a:rPr lang="ru-RU" dirty="0" smtClean="0"/>
              <a:t>Более сучковатая порода, чем сосна, хуже пропитывается антисептиками. Обладает большей гигроскопичностью, чем сосна, поэтому ее обычно используют для внутренних работ. Мягкая порода, но после высыхания древесина ели по прочности почти не уступает древесине сосны. Годится для строительства срубов бань. Как столярная древесина используется при изготовлении музыкальных инструментов. В отличие от сосны, ель более подвержена поражению дереворазрушающими грибами, однако на мировом рынке ель ценится выше сосны.</a:t>
            </a:r>
            <a:endParaRPr lang="ru-RU" dirty="0"/>
          </a:p>
        </p:txBody>
      </p:sp>
      <p:pic>
        <p:nvPicPr>
          <p:cNvPr id="9" name="Рисунок 8" descr="1.jpg"/>
          <p:cNvPicPr>
            <a:picLocks noChangeAspect="1"/>
          </p:cNvPicPr>
          <p:nvPr/>
        </p:nvPicPr>
        <p:blipFill>
          <a:blip r:embed="rId5" cstate="print"/>
          <a:stretch>
            <a:fillRect/>
          </a:stretch>
        </p:blipFill>
        <p:spPr>
          <a:xfrm flipV="1">
            <a:off x="3571868" y="4929198"/>
            <a:ext cx="2714644" cy="1768091"/>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601</TotalTime>
  <Words>665</Words>
  <Application>Microsoft Office PowerPoint</Application>
  <PresentationFormat>Экран (4:3)</PresentationFormat>
  <Paragraphs>84</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Эркер</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Разрезы ствола</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dc:creator>
  <cp:lastModifiedBy>с</cp:lastModifiedBy>
  <cp:revision>57</cp:revision>
  <dcterms:created xsi:type="dcterms:W3CDTF">2012-11-07T02:39:07Z</dcterms:created>
  <dcterms:modified xsi:type="dcterms:W3CDTF">2012-11-11T11:01:43Z</dcterms:modified>
</cp:coreProperties>
</file>